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304" r:id="rId3"/>
    <p:sldId id="305" r:id="rId4"/>
    <p:sldId id="306" r:id="rId5"/>
    <p:sldId id="307" r:id="rId6"/>
    <p:sldId id="308" r:id="rId7"/>
    <p:sldId id="309" r:id="rId8"/>
    <p:sldId id="315" r:id="rId9"/>
    <p:sldId id="316" r:id="rId10"/>
    <p:sldId id="317" r:id="rId11"/>
    <p:sldId id="318" r:id="rId12"/>
    <p:sldId id="310" r:id="rId13"/>
    <p:sldId id="311" r:id="rId14"/>
    <p:sldId id="312" r:id="rId15"/>
    <p:sldId id="325" r:id="rId16"/>
    <p:sldId id="313" r:id="rId17"/>
    <p:sldId id="314" r:id="rId18"/>
    <p:sldId id="319" r:id="rId19"/>
    <p:sldId id="320" r:id="rId20"/>
    <p:sldId id="321" r:id="rId21"/>
    <p:sldId id="322" r:id="rId22"/>
    <p:sldId id="323" r:id="rId23"/>
    <p:sldId id="324" r:id="rId24"/>
    <p:sldId id="263" r:id="rId25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1821" autoAdjust="0"/>
    <p:restoredTop sz="94660"/>
  </p:normalViewPr>
  <p:slideViewPr>
    <p:cSldViewPr>
      <p:cViewPr varScale="1">
        <p:scale>
          <a:sx n="67" d="100"/>
          <a:sy n="67" d="100"/>
        </p:scale>
        <p:origin x="-124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64EC3-A44F-4F1B-9D75-C1EC3530178A}" type="datetimeFigureOut">
              <a:rPr lang="sr-Latn-CS" smtClean="0"/>
              <a:pPr/>
              <a:t>22.11.2012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AD4EF-6708-438A-B2B1-22DF55C392D7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64EC3-A44F-4F1B-9D75-C1EC3530178A}" type="datetimeFigureOut">
              <a:rPr lang="sr-Latn-CS" smtClean="0"/>
              <a:pPr/>
              <a:t>22.11.2012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AD4EF-6708-438A-B2B1-22DF55C392D7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64EC3-A44F-4F1B-9D75-C1EC3530178A}" type="datetimeFigureOut">
              <a:rPr lang="sr-Latn-CS" smtClean="0"/>
              <a:pPr/>
              <a:t>22.11.2012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AD4EF-6708-438A-B2B1-22DF55C392D7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64EC3-A44F-4F1B-9D75-C1EC3530178A}" type="datetimeFigureOut">
              <a:rPr lang="sr-Latn-CS" smtClean="0"/>
              <a:pPr/>
              <a:t>22.11.2012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AD4EF-6708-438A-B2B1-22DF55C392D7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64EC3-A44F-4F1B-9D75-C1EC3530178A}" type="datetimeFigureOut">
              <a:rPr lang="sr-Latn-CS" smtClean="0"/>
              <a:pPr/>
              <a:t>22.11.2012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AD4EF-6708-438A-B2B1-22DF55C392D7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64EC3-A44F-4F1B-9D75-C1EC3530178A}" type="datetimeFigureOut">
              <a:rPr lang="sr-Latn-CS" smtClean="0"/>
              <a:pPr/>
              <a:t>22.11.2012</a:t>
            </a:fld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AD4EF-6708-438A-B2B1-22DF55C392D7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64EC3-A44F-4F1B-9D75-C1EC3530178A}" type="datetimeFigureOut">
              <a:rPr lang="sr-Latn-CS" smtClean="0"/>
              <a:pPr/>
              <a:t>22.11.2012</a:t>
            </a:fld>
            <a:endParaRPr lang="sr-Latn-C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AD4EF-6708-438A-B2B1-22DF55C392D7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64EC3-A44F-4F1B-9D75-C1EC3530178A}" type="datetimeFigureOut">
              <a:rPr lang="sr-Latn-CS" smtClean="0"/>
              <a:pPr/>
              <a:t>22.11.2012</a:t>
            </a:fld>
            <a:endParaRPr lang="sr-Latn-C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AD4EF-6708-438A-B2B1-22DF55C392D7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64EC3-A44F-4F1B-9D75-C1EC3530178A}" type="datetimeFigureOut">
              <a:rPr lang="sr-Latn-CS" smtClean="0"/>
              <a:pPr/>
              <a:t>22.11.2012</a:t>
            </a:fld>
            <a:endParaRPr lang="sr-Latn-C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AD4EF-6708-438A-B2B1-22DF55C392D7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64EC3-A44F-4F1B-9D75-C1EC3530178A}" type="datetimeFigureOut">
              <a:rPr lang="sr-Latn-CS" smtClean="0"/>
              <a:pPr/>
              <a:t>22.11.2012</a:t>
            </a:fld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AD4EF-6708-438A-B2B1-22DF55C392D7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C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64EC3-A44F-4F1B-9D75-C1EC3530178A}" type="datetimeFigureOut">
              <a:rPr lang="sr-Latn-CS" smtClean="0"/>
              <a:pPr/>
              <a:t>22.11.2012</a:t>
            </a:fld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AD4EF-6708-438A-B2B1-22DF55C392D7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864EC3-A44F-4F1B-9D75-C1EC3530178A}" type="datetimeFigureOut">
              <a:rPr lang="sr-Latn-CS" smtClean="0"/>
              <a:pPr/>
              <a:t>22.11.2012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1AD4EF-6708-438A-B2B1-22DF55C392D7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4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err="1" smtClean="0"/>
              <a:t>Tehnologij</a:t>
            </a:r>
            <a:r>
              <a:rPr lang="sr-Latn-CS" b="1" dirty="0" smtClean="0"/>
              <a:t>a</a:t>
            </a:r>
            <a:r>
              <a:rPr lang="en-US" b="1" dirty="0" smtClean="0"/>
              <a:t> </a:t>
            </a:r>
            <a:r>
              <a:rPr lang="en-US" b="1" dirty="0" err="1" smtClean="0"/>
              <a:t>spajanja</a:t>
            </a:r>
            <a:r>
              <a:rPr lang="en-US" b="1" dirty="0" smtClean="0"/>
              <a:t> </a:t>
            </a:r>
            <a:r>
              <a:rPr lang="en-US" b="1" dirty="0" err="1" smtClean="0"/>
              <a:t>savremenih</a:t>
            </a:r>
            <a:r>
              <a:rPr lang="en-US" b="1" dirty="0" smtClean="0"/>
              <a:t> </a:t>
            </a:r>
            <a:r>
              <a:rPr lang="en-US" b="1" dirty="0" err="1" smtClean="0"/>
              <a:t>materijala</a:t>
            </a:r>
            <a:endParaRPr lang="sr-Latn-C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TIG/laser (LATIG)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Veća</a:t>
            </a:r>
            <a:r>
              <a:rPr lang="en-US" dirty="0" smtClean="0"/>
              <a:t> </a:t>
            </a:r>
            <a:r>
              <a:rPr lang="en-US" dirty="0" err="1" smtClean="0"/>
              <a:t>brzina</a:t>
            </a:r>
            <a:r>
              <a:rPr lang="en-US" dirty="0" smtClean="0"/>
              <a:t> </a:t>
            </a:r>
            <a:r>
              <a:rPr lang="en-US" dirty="0" err="1" smtClean="0"/>
              <a:t>zavarivanja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TIG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zavarivanja</a:t>
            </a:r>
            <a:r>
              <a:rPr lang="en-US" dirty="0" smtClean="0"/>
              <a:t> </a:t>
            </a:r>
            <a:r>
              <a:rPr lang="en-US" dirty="0" err="1" smtClean="0"/>
              <a:t>laserom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Dvostruko</a:t>
            </a:r>
            <a:r>
              <a:rPr lang="en-US" dirty="0" smtClean="0"/>
              <a:t> </a:t>
            </a:r>
            <a:r>
              <a:rPr lang="en-US" dirty="0" err="1" smtClean="0"/>
              <a:t>veća</a:t>
            </a:r>
            <a:r>
              <a:rPr lang="en-US" dirty="0" smtClean="0"/>
              <a:t> </a:t>
            </a:r>
            <a:r>
              <a:rPr lang="en-US" dirty="0" err="1" smtClean="0"/>
              <a:t>debljina</a:t>
            </a:r>
            <a:r>
              <a:rPr lang="en-US" dirty="0" smtClean="0"/>
              <a:t> </a:t>
            </a:r>
            <a:r>
              <a:rPr lang="en-US" dirty="0" err="1" smtClean="0"/>
              <a:t>osnovnog</a:t>
            </a:r>
            <a:r>
              <a:rPr lang="en-US" dirty="0" smtClean="0"/>
              <a:t> </a:t>
            </a:r>
            <a:r>
              <a:rPr lang="en-US" dirty="0" err="1" smtClean="0"/>
              <a:t>materijala</a:t>
            </a:r>
            <a:r>
              <a:rPr lang="en-US" dirty="0" smtClean="0"/>
              <a:t> u </a:t>
            </a:r>
            <a:r>
              <a:rPr lang="en-US" dirty="0" err="1" smtClean="0"/>
              <a:t>odnosu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TIG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četiri</a:t>
            </a:r>
            <a:r>
              <a:rPr lang="en-US" dirty="0" smtClean="0"/>
              <a:t> </a:t>
            </a:r>
            <a:r>
              <a:rPr lang="en-US" dirty="0" err="1" smtClean="0"/>
              <a:t>puta</a:t>
            </a:r>
            <a:r>
              <a:rPr lang="en-US" dirty="0" smtClean="0"/>
              <a:t> u </a:t>
            </a:r>
            <a:r>
              <a:rPr lang="en-US" dirty="0" err="1" smtClean="0"/>
              <a:t>odnosu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lasersko</a:t>
            </a:r>
            <a:r>
              <a:rPr lang="en-US" dirty="0" smtClean="0"/>
              <a:t> </a:t>
            </a:r>
            <a:r>
              <a:rPr lang="en-US" dirty="0" err="1" smtClean="0"/>
              <a:t>zavarivanje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Tačkasto</a:t>
            </a:r>
            <a:r>
              <a:rPr lang="en-US" dirty="0" smtClean="0"/>
              <a:t> </a:t>
            </a:r>
            <a:r>
              <a:rPr lang="en-US" dirty="0" err="1" smtClean="0"/>
              <a:t>elektrootporno</a:t>
            </a:r>
            <a:r>
              <a:rPr lang="en-US" dirty="0" smtClean="0"/>
              <a:t> </a:t>
            </a:r>
            <a:r>
              <a:rPr lang="en-US" dirty="0" err="1" smtClean="0"/>
              <a:t>zavarivanje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3276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 smtClean="0"/>
              <a:t>Pogodan</a:t>
            </a:r>
            <a:r>
              <a:rPr lang="en-US" dirty="0" smtClean="0"/>
              <a:t> </a:t>
            </a:r>
            <a:r>
              <a:rPr lang="en-US" dirty="0" err="1" smtClean="0"/>
              <a:t>postupak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automatizaciju</a:t>
            </a:r>
            <a:endParaRPr lang="en-US" dirty="0" smtClean="0"/>
          </a:p>
          <a:p>
            <a:r>
              <a:rPr lang="en-US" dirty="0" err="1" smtClean="0"/>
              <a:t>Primena</a:t>
            </a:r>
            <a:r>
              <a:rPr lang="en-US" dirty="0" smtClean="0"/>
              <a:t> </a:t>
            </a:r>
            <a:r>
              <a:rPr lang="en-US" dirty="0" err="1" smtClean="0"/>
              <a:t>čeličnih</a:t>
            </a:r>
            <a:r>
              <a:rPr lang="en-US" dirty="0" smtClean="0"/>
              <a:t> </a:t>
            </a:r>
            <a:r>
              <a:rPr lang="en-US" dirty="0" err="1" smtClean="0"/>
              <a:t>podloški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povećanja</a:t>
            </a:r>
            <a:r>
              <a:rPr lang="en-US" dirty="0" smtClean="0"/>
              <a:t> </a:t>
            </a:r>
            <a:r>
              <a:rPr lang="en-US" dirty="0" err="1" smtClean="0"/>
              <a:t>unosa</a:t>
            </a:r>
            <a:r>
              <a:rPr lang="en-US" dirty="0" smtClean="0"/>
              <a:t> </a:t>
            </a:r>
            <a:r>
              <a:rPr lang="en-US" dirty="0" err="1" smtClean="0"/>
              <a:t>toplote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povećanje</a:t>
            </a:r>
            <a:r>
              <a:rPr lang="en-US" dirty="0" smtClean="0"/>
              <a:t> </a:t>
            </a:r>
            <a:r>
              <a:rPr lang="en-US" dirty="0" err="1" smtClean="0"/>
              <a:t>prečnika</a:t>
            </a:r>
            <a:r>
              <a:rPr lang="en-US" dirty="0" smtClean="0"/>
              <a:t> </a:t>
            </a:r>
            <a:r>
              <a:rPr lang="en-US" dirty="0" err="1" smtClean="0"/>
              <a:t>zavarene</a:t>
            </a:r>
            <a:r>
              <a:rPr lang="en-US" dirty="0" smtClean="0"/>
              <a:t> </a:t>
            </a:r>
            <a:r>
              <a:rPr lang="en-US" dirty="0" err="1" smtClean="0"/>
              <a:t>tačke</a:t>
            </a:r>
            <a:r>
              <a:rPr lang="en-US" dirty="0" smtClean="0"/>
              <a:t>:</a:t>
            </a:r>
            <a:endParaRPr 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3429001" y="1981200"/>
            <a:ext cx="5715000" cy="4876800"/>
            <a:chOff x="3429001" y="1981200"/>
            <a:chExt cx="5715000" cy="4876800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2"/>
            <a:srcRect l="49781" t="21875" r="13909" b="22917"/>
            <a:stretch>
              <a:fillRect/>
            </a:stretch>
          </p:blipFill>
          <p:spPr bwMode="auto">
            <a:xfrm>
              <a:off x="3439065" y="1981200"/>
              <a:ext cx="5704935" cy="4876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grpSp>
          <p:nvGrpSpPr>
            <p:cNvPr id="14" name="Group 13"/>
            <p:cNvGrpSpPr/>
            <p:nvPr/>
          </p:nvGrpSpPr>
          <p:grpSpPr>
            <a:xfrm>
              <a:off x="3429001" y="2438400"/>
              <a:ext cx="5715000" cy="4419600"/>
              <a:chOff x="3429001" y="2438400"/>
              <a:chExt cx="5715000" cy="4419600"/>
            </a:xfrm>
          </p:grpSpPr>
          <p:sp>
            <p:nvSpPr>
              <p:cNvPr id="5" name="TextBox 4"/>
              <p:cNvSpPr txBox="1"/>
              <p:nvPr/>
            </p:nvSpPr>
            <p:spPr>
              <a:xfrm rot="16200000">
                <a:off x="2262485" y="3833515"/>
                <a:ext cx="2702363" cy="36933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dirty="0" err="1" smtClean="0"/>
                  <a:t>Smicajno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opterećenje</a:t>
                </a:r>
                <a:r>
                  <a:rPr lang="en-US" dirty="0" smtClean="0"/>
                  <a:t> [</a:t>
                </a:r>
                <a:r>
                  <a:rPr lang="en-US" dirty="0" err="1" smtClean="0"/>
                  <a:t>kN</a:t>
                </a:r>
                <a:r>
                  <a:rPr lang="en-US" dirty="0" smtClean="0"/>
                  <a:t>]</a:t>
                </a:r>
                <a:endParaRPr lang="en-US" dirty="0"/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 rot="16200000">
                <a:off x="7608153" y="3950552"/>
                <a:ext cx="2702363" cy="36933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err="1" smtClean="0"/>
                  <a:t>Prečnik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tačke</a:t>
                </a:r>
                <a:r>
                  <a:rPr lang="en-US" dirty="0" smtClean="0"/>
                  <a:t> [mm]</a:t>
                </a:r>
                <a:endParaRPr lang="en-US" dirty="0"/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4953000" y="6488668"/>
                <a:ext cx="2362200" cy="36933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dirty="0" err="1" smtClean="0"/>
                  <a:t>Struja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zavarivanja</a:t>
                </a:r>
                <a:r>
                  <a:rPr lang="en-US" dirty="0" smtClean="0"/>
                  <a:t> [kA]</a:t>
                </a:r>
                <a:endParaRPr lang="en-US" dirty="0"/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5334000" y="2438400"/>
                <a:ext cx="2702363" cy="646331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dirty="0" err="1" smtClean="0"/>
                  <a:t>Smicajno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opterećenje</a:t>
                </a:r>
                <a:r>
                  <a:rPr lang="en-US" dirty="0" smtClean="0"/>
                  <a:t> – </a:t>
                </a:r>
                <a:r>
                  <a:rPr lang="en-US" dirty="0" err="1" smtClean="0"/>
                  <a:t>sa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čeličnom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podloškom</a:t>
                </a:r>
                <a:endParaRPr lang="en-US" dirty="0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4114800" y="3124200"/>
                <a:ext cx="1447800" cy="92333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dirty="0" err="1" smtClean="0"/>
                  <a:t>Prečnik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tačke</a:t>
                </a:r>
                <a:r>
                  <a:rPr lang="en-US" dirty="0" smtClean="0"/>
                  <a:t> – </a:t>
                </a:r>
                <a:r>
                  <a:rPr lang="en-US" dirty="0" err="1" smtClean="0"/>
                  <a:t>sa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čeličnom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podloškom</a:t>
                </a:r>
                <a:endParaRPr lang="en-US" dirty="0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5334000" y="4343400"/>
                <a:ext cx="1447800" cy="92333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dirty="0" err="1" smtClean="0"/>
                  <a:t>Prečnik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tačke</a:t>
                </a:r>
                <a:r>
                  <a:rPr lang="en-US" dirty="0" smtClean="0"/>
                  <a:t> – </a:t>
                </a:r>
                <a:r>
                  <a:rPr lang="en-US" dirty="0" err="1" smtClean="0"/>
                  <a:t>bez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čel.podl</a:t>
                </a:r>
                <a:r>
                  <a:rPr lang="en-US" dirty="0" smtClean="0"/>
                  <a:t>.</a:t>
                </a:r>
                <a:endParaRPr lang="en-US" dirty="0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8077200" y="5934670"/>
                <a:ext cx="1066800" cy="92333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dirty="0" err="1" smtClean="0"/>
                  <a:t>Smic</a:t>
                </a:r>
                <a:r>
                  <a:rPr lang="en-US" dirty="0" smtClean="0"/>
                  <a:t>. opt.– </a:t>
                </a:r>
                <a:r>
                  <a:rPr lang="en-US" dirty="0" err="1" smtClean="0"/>
                  <a:t>bez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čel.podl</a:t>
                </a:r>
                <a:r>
                  <a:rPr lang="en-US" dirty="0" smtClean="0"/>
                  <a:t>.</a:t>
                </a:r>
                <a:endParaRPr lang="en-US" dirty="0"/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7162800" y="5562600"/>
                <a:ext cx="990600" cy="3048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867400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 smtClean="0"/>
              <a:t>Legure</a:t>
            </a:r>
            <a:r>
              <a:rPr lang="en-US" dirty="0" smtClean="0"/>
              <a:t> </a:t>
            </a:r>
            <a:r>
              <a:rPr lang="en-US" dirty="0" err="1" smtClean="0"/>
              <a:t>magnezijuma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livenje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se </a:t>
            </a:r>
            <a:r>
              <a:rPr lang="en-US" dirty="0" err="1" smtClean="0"/>
              <a:t>zavaruju</a:t>
            </a:r>
            <a:r>
              <a:rPr lang="en-US" dirty="0" smtClean="0"/>
              <a:t>: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- </a:t>
            </a:r>
            <a:r>
              <a:rPr lang="en-US" dirty="0" smtClean="0"/>
              <a:t>  ZC63 </a:t>
            </a:r>
            <a:r>
              <a:rPr lang="en-US" dirty="0" smtClean="0"/>
              <a:t>(Mg-Zn-Cu-</a:t>
            </a:r>
            <a:r>
              <a:rPr lang="en-US" dirty="0" err="1" smtClean="0"/>
              <a:t>Mn</a:t>
            </a:r>
            <a:r>
              <a:rPr lang="en-US" dirty="0" smtClean="0"/>
              <a:t>): </a:t>
            </a:r>
            <a:r>
              <a:rPr lang="en-US" dirty="0" err="1" smtClean="0"/>
              <a:t>odlivci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visokim</a:t>
            </a:r>
            <a:r>
              <a:rPr lang="en-US" dirty="0" smtClean="0"/>
              <a:t> </a:t>
            </a:r>
            <a:r>
              <a:rPr lang="en-US" dirty="0" err="1" smtClean="0"/>
              <a:t>zaptivanjem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- </a:t>
            </a:r>
            <a:r>
              <a:rPr lang="en-US" dirty="0" smtClean="0"/>
              <a:t>  EZ33 </a:t>
            </a:r>
            <a:r>
              <a:rPr lang="en-US" dirty="0" smtClean="0"/>
              <a:t>(Mg-Zn-</a:t>
            </a:r>
            <a:r>
              <a:rPr lang="en-US" dirty="0" err="1" smtClean="0"/>
              <a:t>Zr</a:t>
            </a:r>
            <a:r>
              <a:rPr lang="en-US" dirty="0" smtClean="0"/>
              <a:t>-</a:t>
            </a:r>
            <a:r>
              <a:rPr lang="en-US" dirty="0" err="1" smtClean="0"/>
              <a:t>el.ret.zemlje</a:t>
            </a:r>
            <a:r>
              <a:rPr lang="en-US" dirty="0" smtClean="0"/>
              <a:t>): </a:t>
            </a:r>
            <a:r>
              <a:rPr lang="en-US" dirty="0" err="1" smtClean="0"/>
              <a:t>odlivci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visokim</a:t>
            </a:r>
            <a:r>
              <a:rPr lang="en-US" dirty="0" smtClean="0"/>
              <a:t> </a:t>
            </a:r>
            <a:r>
              <a:rPr lang="en-US" dirty="0" err="1" smtClean="0"/>
              <a:t>zaptivanjem</a:t>
            </a:r>
            <a:r>
              <a:rPr lang="en-US" dirty="0" smtClean="0"/>
              <a:t>, </a:t>
            </a:r>
            <a:r>
              <a:rPr lang="en-US" dirty="0" err="1" smtClean="0"/>
              <a:t>otporna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puzanje</a:t>
            </a:r>
            <a:r>
              <a:rPr lang="en-US" dirty="0" smtClean="0"/>
              <a:t> do 250</a:t>
            </a:r>
            <a:r>
              <a:rPr lang="en-US" baseline="30000" dirty="0" smtClean="0"/>
              <a:t>o</a:t>
            </a:r>
            <a:r>
              <a:rPr lang="en-US" dirty="0" smtClean="0"/>
              <a:t>C</a:t>
            </a:r>
          </a:p>
          <a:p>
            <a:pPr>
              <a:buNone/>
            </a:pPr>
            <a:r>
              <a:rPr lang="en-US" dirty="0" smtClean="0"/>
              <a:t>- </a:t>
            </a:r>
            <a:r>
              <a:rPr lang="en-US" dirty="0" smtClean="0"/>
              <a:t>  HK31/32 </a:t>
            </a:r>
            <a:r>
              <a:rPr lang="en-US" dirty="0" smtClean="0"/>
              <a:t>(Mg-</a:t>
            </a:r>
            <a:r>
              <a:rPr lang="en-US" dirty="0" err="1" smtClean="0"/>
              <a:t>Zr</a:t>
            </a:r>
            <a:r>
              <a:rPr lang="en-US" dirty="0" smtClean="0"/>
              <a:t>-</a:t>
            </a:r>
            <a:r>
              <a:rPr lang="en-US" dirty="0" err="1" smtClean="0"/>
              <a:t>Th</a:t>
            </a:r>
            <a:r>
              <a:rPr lang="en-US" dirty="0" smtClean="0"/>
              <a:t>): </a:t>
            </a:r>
            <a:r>
              <a:rPr lang="en-US" dirty="0" err="1" smtClean="0"/>
              <a:t>livenje</a:t>
            </a:r>
            <a:r>
              <a:rPr lang="en-US" dirty="0" smtClean="0"/>
              <a:t> u </a:t>
            </a:r>
            <a:r>
              <a:rPr lang="en-US" dirty="0" err="1" smtClean="0"/>
              <a:t>pesku</a:t>
            </a:r>
            <a:r>
              <a:rPr lang="en-US" dirty="0" smtClean="0"/>
              <a:t>, </a:t>
            </a:r>
            <a:r>
              <a:rPr lang="en-US" dirty="0" err="1" smtClean="0"/>
              <a:t>otporna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puzanje</a:t>
            </a:r>
            <a:r>
              <a:rPr lang="en-US" dirty="0" smtClean="0"/>
              <a:t> do 350</a:t>
            </a:r>
            <a:r>
              <a:rPr lang="en-US" baseline="30000" dirty="0" smtClean="0"/>
              <a:t>o</a:t>
            </a:r>
            <a:r>
              <a:rPr lang="en-US" dirty="0" smtClean="0"/>
              <a:t>C</a:t>
            </a:r>
          </a:p>
          <a:p>
            <a:pPr>
              <a:buFontTx/>
              <a:buChar char="-"/>
            </a:pPr>
            <a:r>
              <a:rPr lang="en-US" dirty="0" smtClean="0"/>
              <a:t>QH21 (Mg-</a:t>
            </a:r>
            <a:r>
              <a:rPr lang="en-US" dirty="0" err="1" smtClean="0"/>
              <a:t>Zr</a:t>
            </a:r>
            <a:r>
              <a:rPr lang="en-US" dirty="0" smtClean="0"/>
              <a:t>-</a:t>
            </a:r>
            <a:r>
              <a:rPr lang="en-US" dirty="0" err="1" smtClean="0"/>
              <a:t>Th</a:t>
            </a:r>
            <a:r>
              <a:rPr lang="en-US" dirty="0" smtClean="0"/>
              <a:t>-</a:t>
            </a:r>
            <a:r>
              <a:rPr lang="en-US" dirty="0" err="1" smtClean="0"/>
              <a:t>el.ret.zemlje</a:t>
            </a:r>
            <a:r>
              <a:rPr lang="en-US" dirty="0" smtClean="0"/>
              <a:t>): </a:t>
            </a:r>
            <a:r>
              <a:rPr lang="en-US" dirty="0" err="1" smtClean="0"/>
              <a:t>odlivci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visokim</a:t>
            </a:r>
            <a:r>
              <a:rPr lang="en-US" dirty="0" smtClean="0"/>
              <a:t> </a:t>
            </a:r>
            <a:r>
              <a:rPr lang="en-US" dirty="0" err="1" smtClean="0"/>
              <a:t>zaptivanjem</a:t>
            </a:r>
            <a:r>
              <a:rPr lang="en-US" dirty="0" smtClean="0"/>
              <a:t>, </a:t>
            </a:r>
            <a:r>
              <a:rPr lang="en-US" dirty="0" err="1" smtClean="0"/>
              <a:t>otporna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puzanje</a:t>
            </a:r>
            <a:r>
              <a:rPr lang="en-US" dirty="0" smtClean="0"/>
              <a:t> do 300</a:t>
            </a:r>
            <a:r>
              <a:rPr lang="en-US" baseline="30000" dirty="0" smtClean="0"/>
              <a:t>o</a:t>
            </a:r>
            <a:r>
              <a:rPr lang="en-US" dirty="0" smtClean="0"/>
              <a:t>C</a:t>
            </a:r>
          </a:p>
          <a:p>
            <a:pPr>
              <a:buFontTx/>
              <a:buChar char="-"/>
            </a:pPr>
            <a:r>
              <a:rPr lang="en-US" dirty="0" smtClean="0"/>
              <a:t>WE43 (Mg-</a:t>
            </a:r>
            <a:r>
              <a:rPr lang="en-US" dirty="0" err="1" smtClean="0"/>
              <a:t>Zr</a:t>
            </a:r>
            <a:r>
              <a:rPr lang="en-US" dirty="0" smtClean="0"/>
              <a:t>-Y-</a:t>
            </a:r>
            <a:r>
              <a:rPr lang="en-US" dirty="0" err="1" smtClean="0"/>
              <a:t>el.ret.zemlje</a:t>
            </a:r>
            <a:r>
              <a:rPr lang="en-US" dirty="0" smtClean="0"/>
              <a:t>): </a:t>
            </a:r>
            <a:r>
              <a:rPr lang="en-US" dirty="0" err="1" smtClean="0"/>
              <a:t>relativno</a:t>
            </a:r>
            <a:r>
              <a:rPr lang="en-US" dirty="0" smtClean="0"/>
              <a:t> </a:t>
            </a:r>
            <a:r>
              <a:rPr lang="en-US" dirty="0" err="1" smtClean="0"/>
              <a:t>visoka</a:t>
            </a:r>
            <a:r>
              <a:rPr lang="en-US" dirty="0" smtClean="0"/>
              <a:t> </a:t>
            </a:r>
            <a:r>
              <a:rPr lang="en-US" dirty="0" err="1" smtClean="0"/>
              <a:t>čvrstoća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duktilnost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 smtClean="0"/>
              <a:t>Legure</a:t>
            </a:r>
            <a:r>
              <a:rPr lang="en-US" dirty="0" smtClean="0"/>
              <a:t> </a:t>
            </a:r>
            <a:r>
              <a:rPr lang="en-US" dirty="0" err="1" smtClean="0"/>
              <a:t>magnezijuma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plast.deformaciju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se </a:t>
            </a:r>
            <a:r>
              <a:rPr lang="en-US" dirty="0" err="1" smtClean="0"/>
              <a:t>zavaruju</a:t>
            </a:r>
            <a:r>
              <a:rPr lang="en-US" dirty="0" smtClean="0"/>
              <a:t>:</a:t>
            </a:r>
          </a:p>
          <a:p>
            <a:pPr>
              <a:buNone/>
            </a:pP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M1 (Mg-</a:t>
            </a:r>
            <a:r>
              <a:rPr lang="en-US" dirty="0" err="1" smtClean="0"/>
              <a:t>Zr</a:t>
            </a:r>
            <a:r>
              <a:rPr lang="en-US" dirty="0" smtClean="0"/>
              <a:t>): </a:t>
            </a:r>
            <a:r>
              <a:rPr lang="en-US" dirty="0" err="1" smtClean="0"/>
              <a:t>niska</a:t>
            </a:r>
            <a:r>
              <a:rPr lang="en-US" dirty="0" smtClean="0"/>
              <a:t>/</a:t>
            </a:r>
            <a:r>
              <a:rPr lang="en-US" dirty="0" err="1" smtClean="0"/>
              <a:t>srednja</a:t>
            </a:r>
            <a:r>
              <a:rPr lang="en-US" dirty="0" smtClean="0"/>
              <a:t> </a:t>
            </a:r>
            <a:r>
              <a:rPr lang="en-US" dirty="0" err="1" smtClean="0"/>
              <a:t>čvrstoća</a:t>
            </a:r>
            <a:r>
              <a:rPr lang="en-US" dirty="0" smtClean="0"/>
              <a:t>, </a:t>
            </a:r>
            <a:r>
              <a:rPr lang="en-US" dirty="0" err="1" smtClean="0"/>
              <a:t>otporna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koroziju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AZ31 (Mg-Al-Zn-</a:t>
            </a:r>
            <a:r>
              <a:rPr lang="en-US" dirty="0" err="1" smtClean="0"/>
              <a:t>Mn</a:t>
            </a:r>
            <a:r>
              <a:rPr lang="en-US" dirty="0" smtClean="0"/>
              <a:t>): </a:t>
            </a:r>
            <a:r>
              <a:rPr lang="en-US" dirty="0" err="1" smtClean="0"/>
              <a:t>srednje</a:t>
            </a:r>
            <a:r>
              <a:rPr lang="en-US" dirty="0" smtClean="0"/>
              <a:t> </a:t>
            </a:r>
            <a:r>
              <a:rPr lang="en-US" dirty="0" err="1" smtClean="0"/>
              <a:t>čvrstoće</a:t>
            </a:r>
            <a:r>
              <a:rPr lang="en-US" dirty="0" smtClean="0"/>
              <a:t>, dobra </a:t>
            </a:r>
            <a:r>
              <a:rPr lang="en-US" dirty="0" err="1" smtClean="0"/>
              <a:t>deformabilnost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AZ61 (Mg-Al-Zn-</a:t>
            </a:r>
            <a:r>
              <a:rPr lang="en-US" dirty="0" err="1" smtClean="0"/>
              <a:t>Mn</a:t>
            </a:r>
            <a:r>
              <a:rPr lang="en-US" dirty="0" smtClean="0"/>
              <a:t>): </a:t>
            </a:r>
            <a:r>
              <a:rPr lang="en-US" dirty="0" err="1" smtClean="0"/>
              <a:t>visoke</a:t>
            </a:r>
            <a:r>
              <a:rPr lang="en-US" dirty="0" smtClean="0"/>
              <a:t> </a:t>
            </a:r>
            <a:r>
              <a:rPr lang="en-US" dirty="0" err="1" smtClean="0"/>
              <a:t>čvrstoće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HK31 (Mg-Cu-</a:t>
            </a:r>
            <a:r>
              <a:rPr lang="en-US" dirty="0" err="1" smtClean="0"/>
              <a:t>Th</a:t>
            </a:r>
            <a:r>
              <a:rPr lang="en-US" dirty="0" smtClean="0"/>
              <a:t>): </a:t>
            </a:r>
            <a:r>
              <a:rPr lang="en-US" dirty="0" err="1" smtClean="0"/>
              <a:t>otpornost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puzanje</a:t>
            </a:r>
            <a:r>
              <a:rPr lang="en-US" dirty="0" smtClean="0"/>
              <a:t> do 350</a:t>
            </a:r>
            <a:r>
              <a:rPr lang="en-US" baseline="30000" dirty="0" smtClean="0"/>
              <a:t>o</a:t>
            </a:r>
            <a:r>
              <a:rPr lang="en-US" dirty="0" smtClean="0"/>
              <a:t>C</a:t>
            </a:r>
          </a:p>
          <a:p>
            <a:pPr>
              <a:buFontTx/>
              <a:buChar char="-"/>
            </a:pPr>
            <a:r>
              <a:rPr lang="en-US" dirty="0" smtClean="0"/>
              <a:t>HM21 (Mg-</a:t>
            </a:r>
            <a:r>
              <a:rPr lang="en-US" dirty="0" err="1" smtClean="0"/>
              <a:t>Th</a:t>
            </a:r>
            <a:r>
              <a:rPr lang="en-US" dirty="0" smtClean="0"/>
              <a:t>-</a:t>
            </a:r>
            <a:r>
              <a:rPr lang="en-US" dirty="0" err="1" smtClean="0"/>
              <a:t>Mn</a:t>
            </a:r>
            <a:r>
              <a:rPr lang="en-US" dirty="0" smtClean="0"/>
              <a:t>):  </a:t>
            </a:r>
            <a:r>
              <a:rPr lang="en-US" dirty="0" err="1" smtClean="0"/>
              <a:t>otpornost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puzanje</a:t>
            </a:r>
            <a:r>
              <a:rPr lang="en-US" dirty="0" smtClean="0"/>
              <a:t> do 350</a:t>
            </a:r>
            <a:r>
              <a:rPr lang="en-US" baseline="30000" dirty="0" smtClean="0"/>
              <a:t>o</a:t>
            </a:r>
            <a:r>
              <a:rPr lang="en-US" dirty="0" smtClean="0"/>
              <a:t>C (</a:t>
            </a:r>
            <a:r>
              <a:rPr lang="en-US" dirty="0" err="1" smtClean="0"/>
              <a:t>ograničeno</a:t>
            </a:r>
            <a:r>
              <a:rPr lang="en-US" dirty="0" smtClean="0"/>
              <a:t> </a:t>
            </a:r>
            <a:r>
              <a:rPr lang="en-US" dirty="0" err="1" smtClean="0"/>
              <a:t>vreme</a:t>
            </a:r>
            <a:r>
              <a:rPr lang="en-US" dirty="0" smtClean="0"/>
              <a:t> do 425</a:t>
            </a:r>
            <a:r>
              <a:rPr lang="en-US" baseline="30000" dirty="0" smtClean="0"/>
              <a:t>o</a:t>
            </a:r>
            <a:r>
              <a:rPr lang="en-US" dirty="0" smtClean="0"/>
              <a:t>C)</a:t>
            </a:r>
          </a:p>
          <a:p>
            <a:pPr>
              <a:buFontTx/>
              <a:buChar char="-"/>
            </a:pPr>
            <a:r>
              <a:rPr lang="en-US" dirty="0" smtClean="0"/>
              <a:t>HZ11 (Mg-</a:t>
            </a:r>
            <a:r>
              <a:rPr lang="en-US" dirty="0" err="1" smtClean="0"/>
              <a:t>Th</a:t>
            </a:r>
            <a:r>
              <a:rPr lang="en-US" dirty="0" smtClean="0"/>
              <a:t>-Zn-</a:t>
            </a:r>
            <a:r>
              <a:rPr lang="en-US" dirty="0" err="1" smtClean="0"/>
              <a:t>Zr</a:t>
            </a:r>
            <a:r>
              <a:rPr lang="en-US" dirty="0" smtClean="0"/>
              <a:t>): </a:t>
            </a:r>
            <a:r>
              <a:rPr lang="en-US" dirty="0" err="1" smtClean="0"/>
              <a:t>otpornost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puzanje</a:t>
            </a:r>
            <a:r>
              <a:rPr lang="en-US" dirty="0" smtClean="0"/>
              <a:t> do 350</a:t>
            </a:r>
            <a:r>
              <a:rPr lang="en-US" baseline="30000" dirty="0" smtClean="0"/>
              <a:t>o</a:t>
            </a:r>
            <a:r>
              <a:rPr lang="en-US" dirty="0" smtClean="0"/>
              <a:t>C (</a:t>
            </a:r>
            <a:r>
              <a:rPr lang="en-US" dirty="0" err="1" smtClean="0"/>
              <a:t>ograničeno</a:t>
            </a:r>
            <a:r>
              <a:rPr lang="en-US" dirty="0" smtClean="0"/>
              <a:t> </a:t>
            </a:r>
            <a:r>
              <a:rPr lang="en-US" dirty="0" err="1" smtClean="0"/>
              <a:t>vreme</a:t>
            </a:r>
            <a:r>
              <a:rPr lang="en-US" dirty="0" smtClean="0"/>
              <a:t> do 425</a:t>
            </a:r>
            <a:r>
              <a:rPr lang="en-US" baseline="30000" dirty="0" smtClean="0"/>
              <a:t>o</a:t>
            </a:r>
            <a:r>
              <a:rPr lang="en-US" dirty="0" smtClean="0"/>
              <a:t>C)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Zavarljivost</a:t>
            </a:r>
            <a:r>
              <a:rPr lang="en-US" b="1" dirty="0" smtClean="0"/>
              <a:t> </a:t>
            </a:r>
            <a:r>
              <a:rPr lang="en-US" b="1" dirty="0" err="1" smtClean="0"/>
              <a:t>titana</a:t>
            </a:r>
            <a:r>
              <a:rPr lang="en-US" b="1" dirty="0" smtClean="0"/>
              <a:t> </a:t>
            </a:r>
            <a:r>
              <a:rPr lang="en-US" b="1" dirty="0" err="1" smtClean="0"/>
              <a:t>i</a:t>
            </a:r>
            <a:r>
              <a:rPr lang="en-US" b="1" dirty="0" smtClean="0"/>
              <a:t> </a:t>
            </a:r>
            <a:r>
              <a:rPr lang="en-US" b="1" dirty="0" err="1" smtClean="0"/>
              <a:t>legura</a:t>
            </a:r>
            <a:r>
              <a:rPr lang="en-US" b="1" dirty="0" smtClean="0"/>
              <a:t> </a:t>
            </a:r>
            <a:r>
              <a:rPr lang="en-US" b="1" dirty="0" err="1" smtClean="0"/>
              <a:t>titana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Osobine</a:t>
            </a:r>
            <a:r>
              <a:rPr lang="en-US" dirty="0" smtClean="0"/>
              <a:t> </a:t>
            </a:r>
            <a:r>
              <a:rPr lang="en-US" dirty="0" err="1" smtClean="0"/>
              <a:t>titana</a:t>
            </a:r>
            <a:r>
              <a:rPr lang="en-US" dirty="0" smtClean="0"/>
              <a:t>/</a:t>
            </a:r>
            <a:r>
              <a:rPr lang="en-US" dirty="0" err="1" smtClean="0"/>
              <a:t>legura</a:t>
            </a:r>
            <a:r>
              <a:rPr lang="en-US" dirty="0" smtClean="0"/>
              <a:t> </a:t>
            </a:r>
            <a:r>
              <a:rPr lang="en-US" dirty="0" err="1" smtClean="0"/>
              <a:t>titana</a:t>
            </a:r>
            <a:r>
              <a:rPr lang="en-US" dirty="0" smtClean="0"/>
              <a:t>:</a:t>
            </a:r>
          </a:p>
          <a:p>
            <a:pPr>
              <a:buNone/>
            </a:pP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Gustina</a:t>
            </a:r>
            <a:r>
              <a:rPr lang="en-US" dirty="0" smtClean="0"/>
              <a:t> </a:t>
            </a:r>
            <a:r>
              <a:rPr lang="en-US" dirty="0" err="1" smtClean="0"/>
              <a:t>titana</a:t>
            </a:r>
            <a:r>
              <a:rPr lang="en-US" dirty="0" smtClean="0"/>
              <a:t>: 4,</a:t>
            </a:r>
            <a:r>
              <a:rPr lang="sr-Latn-CS" dirty="0" smtClean="0"/>
              <a:t>51</a:t>
            </a:r>
            <a:r>
              <a:rPr lang="en-US" dirty="0" smtClean="0"/>
              <a:t> g/cm</a:t>
            </a:r>
            <a:r>
              <a:rPr lang="en-US" baseline="30000" dirty="0" smtClean="0"/>
              <a:t>3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Gustina</a:t>
            </a:r>
            <a:r>
              <a:rPr lang="en-US" dirty="0" smtClean="0"/>
              <a:t> </a:t>
            </a:r>
            <a:r>
              <a:rPr lang="en-US" dirty="0" err="1" smtClean="0"/>
              <a:t>legura</a:t>
            </a:r>
            <a:r>
              <a:rPr lang="en-US" dirty="0" smtClean="0"/>
              <a:t> </a:t>
            </a:r>
            <a:r>
              <a:rPr lang="en-US" dirty="0" err="1" smtClean="0"/>
              <a:t>titana</a:t>
            </a:r>
            <a:r>
              <a:rPr lang="en-US" dirty="0" smtClean="0"/>
              <a:t>: </a:t>
            </a:r>
            <a:r>
              <a:rPr lang="sr-Latn-CS" dirty="0" smtClean="0"/>
              <a:t>4,42 </a:t>
            </a:r>
            <a:r>
              <a:rPr lang="en-US" dirty="0" smtClean="0"/>
              <a:t>g/cm</a:t>
            </a:r>
            <a:r>
              <a:rPr lang="en-US" baseline="30000" dirty="0" smtClean="0"/>
              <a:t>3</a:t>
            </a:r>
            <a:r>
              <a:rPr lang="sr-Latn-CS" baseline="30000" dirty="0" smtClean="0"/>
              <a:t> </a:t>
            </a:r>
            <a:r>
              <a:rPr lang="sr-Latn-CS" dirty="0" smtClean="0"/>
              <a:t>Ti-6Al-4V</a:t>
            </a:r>
          </a:p>
          <a:p>
            <a:pPr>
              <a:buFontTx/>
              <a:buChar char="-"/>
            </a:pPr>
            <a:r>
              <a:rPr lang="sr-Latn-CS" dirty="0" smtClean="0"/>
              <a:t>Legirajući elementi: Al, V, Mo, Zr, Sn, Fe...</a:t>
            </a:r>
          </a:p>
          <a:p>
            <a:pPr>
              <a:buFontTx/>
              <a:buChar char="-"/>
            </a:pPr>
            <a:r>
              <a:rPr lang="sr-Latn-CS" dirty="0" smtClean="0"/>
              <a:t>Podela legura: </a:t>
            </a:r>
            <a:r>
              <a:rPr lang="el-GR" dirty="0" smtClean="0"/>
              <a:t>α</a:t>
            </a:r>
            <a:r>
              <a:rPr lang="sr-Latn-CS" dirty="0" smtClean="0"/>
              <a:t>, </a:t>
            </a:r>
            <a:r>
              <a:rPr lang="el-GR" dirty="0" smtClean="0"/>
              <a:t>α</a:t>
            </a:r>
            <a:r>
              <a:rPr lang="sr-Latn-CS" dirty="0" smtClean="0"/>
              <a:t>/</a:t>
            </a:r>
            <a:r>
              <a:rPr lang="el-GR" dirty="0" smtClean="0"/>
              <a:t>β</a:t>
            </a:r>
            <a:r>
              <a:rPr lang="sr-Latn-CS" dirty="0" smtClean="0"/>
              <a:t>, </a:t>
            </a:r>
            <a:r>
              <a:rPr lang="el-GR" dirty="0" smtClean="0"/>
              <a:t>β</a:t>
            </a:r>
            <a:r>
              <a:rPr lang="sr-Latn-CS" dirty="0" smtClean="0"/>
              <a:t> (</a:t>
            </a:r>
            <a:r>
              <a:rPr lang="el-GR" dirty="0" smtClean="0"/>
              <a:t>α </a:t>
            </a:r>
            <a:r>
              <a:rPr lang="sr-Latn-CS" dirty="0" smtClean="0"/>
              <a:t>–ZCK: tvrđe, krtije; </a:t>
            </a:r>
            <a:r>
              <a:rPr lang="el-GR" dirty="0" smtClean="0"/>
              <a:t>β</a:t>
            </a:r>
            <a:r>
              <a:rPr lang="sr-Latn-CS" dirty="0" smtClean="0"/>
              <a:t> – HGS: mekše, duktilnije)</a:t>
            </a:r>
          </a:p>
          <a:p>
            <a:pPr>
              <a:buFontTx/>
              <a:buChar char="-"/>
            </a:pPr>
            <a:endParaRPr lang="sr-Latn-CS" dirty="0" smtClean="0"/>
          </a:p>
          <a:p>
            <a:pPr>
              <a:buFontTx/>
              <a:buChar char="-"/>
            </a:pP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sr-Latn-CS" dirty="0" smtClean="0"/>
              <a:t>Naješće korišćena legura Ti-6Al-4V (preko 70% svih legura titana), sastav – </a:t>
            </a:r>
            <a:r>
              <a:rPr lang="el-GR" dirty="0" smtClean="0"/>
              <a:t>α</a:t>
            </a:r>
            <a:r>
              <a:rPr lang="sr-Latn-CS" dirty="0" smtClean="0"/>
              <a:t>/</a:t>
            </a:r>
            <a:r>
              <a:rPr lang="el-GR" dirty="0" smtClean="0"/>
              <a:t>β</a:t>
            </a:r>
            <a:r>
              <a:rPr lang="sr-Latn-CS" dirty="0" smtClean="0"/>
              <a:t>, namena: implanti, lopatice kompresora </a:t>
            </a:r>
            <a:r>
              <a:rPr lang="en-US" dirty="0" err="1" smtClean="0"/>
              <a:t>motora</a:t>
            </a:r>
            <a:r>
              <a:rPr lang="en-US" dirty="0" smtClean="0"/>
              <a:t> </a:t>
            </a:r>
            <a:r>
              <a:rPr lang="sr-Latn-CS" dirty="0" smtClean="0"/>
              <a:t>aviona</a:t>
            </a:r>
            <a:r>
              <a:rPr lang="sr-Latn-CS" dirty="0" smtClean="0"/>
              <a:t>, kućišta reduktora, elementi konstrukcije aviona, itd</a:t>
            </a:r>
            <a:r>
              <a:rPr lang="sr-Latn-CS" dirty="0" smtClean="0"/>
              <a:t>.</a:t>
            </a:r>
            <a:endParaRPr lang="en-US" dirty="0" smtClean="0"/>
          </a:p>
          <a:p>
            <a:pPr>
              <a:buFontTx/>
              <a:buChar char="-"/>
            </a:pPr>
            <a:endParaRPr lang="sr-Latn-CS" dirty="0" smtClean="0"/>
          </a:p>
          <a:p>
            <a:pPr>
              <a:buFontTx/>
              <a:buChar char="-"/>
            </a:pPr>
            <a:r>
              <a:rPr lang="sr-Latn-CS" dirty="0" smtClean="0"/>
              <a:t>Zavarljivost – ograničena na </a:t>
            </a:r>
            <a:r>
              <a:rPr lang="el-GR" dirty="0" smtClean="0"/>
              <a:t>α</a:t>
            </a:r>
            <a:r>
              <a:rPr lang="sr-Latn-CS" dirty="0" smtClean="0"/>
              <a:t> i </a:t>
            </a:r>
            <a:r>
              <a:rPr lang="el-GR" dirty="0" smtClean="0"/>
              <a:t>α</a:t>
            </a:r>
            <a:r>
              <a:rPr lang="sr-Latn-CS" dirty="0" smtClean="0"/>
              <a:t>/</a:t>
            </a:r>
            <a:r>
              <a:rPr lang="el-GR" dirty="0" smtClean="0"/>
              <a:t>β </a:t>
            </a:r>
            <a:r>
              <a:rPr lang="sr-Latn-CS" dirty="0" smtClean="0"/>
              <a:t>legure.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CS" dirty="0" smtClean="0"/>
              <a:t>Postupci zavarivanja titana i legura titana:</a:t>
            </a:r>
          </a:p>
          <a:p>
            <a:pPr>
              <a:buNone/>
            </a:pPr>
            <a:endParaRPr lang="sr-Latn-CS" dirty="0" smtClean="0"/>
          </a:p>
          <a:p>
            <a:pPr>
              <a:buFontTx/>
              <a:buChar char="-"/>
            </a:pPr>
            <a:r>
              <a:rPr lang="sr-Latn-CS" dirty="0" smtClean="0"/>
              <a:t>TIG/MIG</a:t>
            </a:r>
          </a:p>
          <a:p>
            <a:pPr>
              <a:buFontTx/>
              <a:buChar char="-"/>
            </a:pPr>
            <a:r>
              <a:rPr lang="sr-Latn-CS" dirty="0" smtClean="0"/>
              <a:t>Zavarivanje elektronskim snopom</a:t>
            </a:r>
          </a:p>
          <a:p>
            <a:pPr>
              <a:buFontTx/>
              <a:buChar char="-"/>
            </a:pPr>
            <a:r>
              <a:rPr lang="sr-Latn-CS" dirty="0" smtClean="0"/>
              <a:t>Zavarivanje plazmom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Zavarivanje</a:t>
            </a:r>
            <a:r>
              <a:rPr lang="en-US" dirty="0" smtClean="0"/>
              <a:t> </a:t>
            </a:r>
            <a:r>
              <a:rPr lang="en-US" dirty="0" err="1" smtClean="0"/>
              <a:t>difuzijom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Elektrootporno</a:t>
            </a:r>
            <a:r>
              <a:rPr lang="en-US" dirty="0" smtClean="0"/>
              <a:t> </a:t>
            </a:r>
            <a:r>
              <a:rPr lang="en-US" dirty="0" err="1" smtClean="0"/>
              <a:t>zavarivanje</a:t>
            </a:r>
            <a:endParaRPr lang="en-US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fontScale="85000" lnSpcReduction="20000"/>
          </a:bodyPr>
          <a:lstStyle/>
          <a:p>
            <a:r>
              <a:rPr lang="sr-Latn-CS" dirty="0" smtClean="0"/>
              <a:t>Generalne preporuke:</a:t>
            </a:r>
          </a:p>
          <a:p>
            <a:pPr>
              <a:buNone/>
            </a:pPr>
            <a:endParaRPr lang="sr-Latn-CS" dirty="0" smtClean="0"/>
          </a:p>
          <a:p>
            <a:pPr>
              <a:buFontTx/>
              <a:buChar char="-"/>
            </a:pPr>
            <a:r>
              <a:rPr lang="sr-Latn-CS" dirty="0" smtClean="0"/>
              <a:t>Potrebno detaljno čišćenje površina</a:t>
            </a:r>
          </a:p>
          <a:p>
            <a:pPr>
              <a:buFontTx/>
              <a:buChar char="-"/>
            </a:pPr>
            <a:r>
              <a:rPr lang="sr-Latn-CS" dirty="0" smtClean="0"/>
              <a:t>Upotreba vrlo čistih gasova (Ar), da ne bi došlo do kontaminacije.</a:t>
            </a:r>
          </a:p>
          <a:p>
            <a:pPr>
              <a:buFontTx/>
              <a:buChar char="-"/>
            </a:pPr>
            <a:r>
              <a:rPr lang="sr-Latn-CS" dirty="0" smtClean="0"/>
              <a:t>Potreban zaštitni gas i sa lica i korena šava, eventualno sa korene strane može podloška od keramike ili grafita.</a:t>
            </a:r>
          </a:p>
          <a:p>
            <a:pPr>
              <a:buFontTx/>
              <a:buChar char="-"/>
            </a:pPr>
            <a:r>
              <a:rPr lang="sr-Latn-CS" dirty="0" smtClean="0"/>
              <a:t>Nekad se primenjuje zavarivanje u posebnim komorama ispunjenim argonom, a zavarivač mora imati opremu za disanje.</a:t>
            </a:r>
          </a:p>
          <a:p>
            <a:pPr>
              <a:buFontTx/>
              <a:buChar char="-"/>
            </a:pPr>
            <a:r>
              <a:rPr lang="sr-Latn-CS" dirty="0" smtClean="0"/>
              <a:t>Kod zavarivanja elektronskim snopom, zavarivanje se odvija u vakuumskim komorama.</a:t>
            </a:r>
          </a:p>
          <a:p>
            <a:pPr>
              <a:buFontTx/>
              <a:buChar char="-"/>
            </a:pPr>
            <a:r>
              <a:rPr lang="sr-Latn-CS" dirty="0" smtClean="0"/>
              <a:t>Osnovni problem je prisustvo kiseonika, vodonika i vodene pare koje izazivaju krtost i loše osobine.</a:t>
            </a:r>
          </a:p>
          <a:p>
            <a:pPr>
              <a:buFontTx/>
              <a:buChar char="-"/>
            </a:pP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TIG/MIG</a:t>
            </a:r>
            <a:endParaRPr lang="sr-Latn-C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Latn-CS" dirty="0" smtClean="0"/>
              <a:t>Obavezno uklanjanje oksida titana sa površine.</a:t>
            </a:r>
          </a:p>
          <a:p>
            <a:r>
              <a:rPr lang="sr-Latn-CS" dirty="0" smtClean="0"/>
              <a:t>Potrebna apsolutno odsustvo vodene pare sa opreme u kontaktu sa osnovnim materijalom.</a:t>
            </a:r>
          </a:p>
          <a:p>
            <a:r>
              <a:rPr lang="sr-Latn-CS" dirty="0" smtClean="0"/>
              <a:t>Protok argona mora biti optimalan: </a:t>
            </a:r>
          </a:p>
          <a:p>
            <a:pPr>
              <a:buNone/>
            </a:pPr>
            <a:r>
              <a:rPr lang="sr-Latn-CS" dirty="0" smtClean="0"/>
              <a:t>- </a:t>
            </a:r>
            <a:r>
              <a:rPr lang="en-US" dirty="0" smtClean="0"/>
              <a:t> </a:t>
            </a:r>
            <a:r>
              <a:rPr lang="sr-Latn-CS" dirty="0" smtClean="0"/>
              <a:t> previše mali – nedovoljna zaštita</a:t>
            </a:r>
          </a:p>
          <a:p>
            <a:pPr>
              <a:buFontTx/>
              <a:buChar char="-"/>
            </a:pPr>
            <a:r>
              <a:rPr lang="sr-Latn-CS" dirty="0" smtClean="0"/>
              <a:t>preveliki – turbulentno kretanje gasa, takođe nedovoljna zaštita</a:t>
            </a:r>
          </a:p>
          <a:p>
            <a:r>
              <a:rPr lang="sr-Latn-CS" dirty="0" smtClean="0"/>
              <a:t>Poželjna podloška na korenu šava zbog otklanjanja opasnosti od </a:t>
            </a:r>
            <a:r>
              <a:rPr lang="en-US" dirty="0" err="1" smtClean="0"/>
              <a:t>prokapline</a:t>
            </a:r>
            <a:r>
              <a:rPr lang="en-US" dirty="0" smtClean="0"/>
              <a:t> (p</a:t>
            </a:r>
            <a:r>
              <a:rPr lang="sr-Latn-CS" dirty="0" smtClean="0"/>
              <a:t>revelike struje</a:t>
            </a:r>
            <a:r>
              <a:rPr lang="en-US" dirty="0" smtClean="0"/>
              <a:t>).</a:t>
            </a:r>
            <a:endParaRPr lang="sr-Latn-CS" dirty="0" smtClean="0"/>
          </a:p>
          <a:p>
            <a:pPr>
              <a:buFontTx/>
              <a:buChar char="-"/>
            </a:pPr>
            <a:endParaRPr lang="sr-Latn-C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Zavarivanje elektronskim snopom</a:t>
            </a:r>
            <a:endParaRPr lang="sr-Latn-C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6705600" cy="4221163"/>
          </a:xfrm>
        </p:spPr>
        <p:txBody>
          <a:bodyPr>
            <a:normAutofit fontScale="92500" lnSpcReduction="10000"/>
          </a:bodyPr>
          <a:lstStyle/>
          <a:p>
            <a:r>
              <a:rPr lang="sr-Latn-CS" dirty="0" smtClean="0"/>
              <a:t>Vrhunski kvalitet</a:t>
            </a:r>
          </a:p>
          <a:p>
            <a:r>
              <a:rPr lang="sr-Latn-CS" dirty="0" smtClean="0"/>
              <a:t>Moguće zavarivanje relativno velikih debljina.</a:t>
            </a:r>
          </a:p>
          <a:p>
            <a:r>
              <a:rPr lang="sr-Latn-CS" dirty="0" smtClean="0"/>
              <a:t>Mali unos toplote – mala širina ZUT-a</a:t>
            </a:r>
          </a:p>
          <a:p>
            <a:r>
              <a:rPr lang="sr-Latn-CS" dirty="0" smtClean="0"/>
              <a:t>Visoka cena</a:t>
            </a:r>
          </a:p>
          <a:p>
            <a:r>
              <a:rPr lang="sr-Latn-CS" dirty="0" smtClean="0"/>
              <a:t>Ograničenje dimenzija radnog predmeta zbog potrebe za vakuumskom komorom (što je komora veća, teže se postiže vakuum).</a:t>
            </a:r>
            <a:endParaRPr lang="sr-Latn-CS" dirty="0"/>
          </a:p>
        </p:txBody>
      </p:sp>
      <p:sp>
        <p:nvSpPr>
          <p:cNvPr id="2050" name="AutoShape 2" descr="http://www.ebteccorp.com/images/ebweld_spikes.jpg"/>
          <p:cNvSpPr>
            <a:spLocks noChangeAspect="1" noChangeArrowheads="1"/>
          </p:cNvSpPr>
          <p:nvPr/>
        </p:nvSpPr>
        <p:spPr bwMode="auto">
          <a:xfrm>
            <a:off x="155575" y="-1744663"/>
            <a:ext cx="3333750" cy="36480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r-Latn-CS"/>
          </a:p>
        </p:txBody>
      </p:sp>
      <p:sp>
        <p:nvSpPr>
          <p:cNvPr id="2052" name="AutoShape 4" descr="http://www.ebteccorp.com/images/ebweld_spikes.jpg"/>
          <p:cNvSpPr>
            <a:spLocks noChangeAspect="1" noChangeArrowheads="1"/>
          </p:cNvSpPr>
          <p:nvPr/>
        </p:nvSpPr>
        <p:spPr bwMode="auto">
          <a:xfrm>
            <a:off x="155575" y="-1744663"/>
            <a:ext cx="3333750" cy="36480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r-Latn-CS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/>
          <a:srcRect l="43750" t="33000" r="49375" b="28000"/>
          <a:stretch>
            <a:fillRect/>
          </a:stretch>
        </p:blipFill>
        <p:spPr bwMode="auto">
          <a:xfrm>
            <a:off x="7496908" y="1600200"/>
            <a:ext cx="1418492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95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Zavarljivost</a:t>
            </a:r>
            <a:r>
              <a:rPr lang="en-US" dirty="0" smtClean="0"/>
              <a:t> </a:t>
            </a:r>
            <a:r>
              <a:rPr lang="en-US" dirty="0" err="1" smtClean="0"/>
              <a:t>magnezijuma</a:t>
            </a:r>
            <a:r>
              <a:rPr lang="en-US" dirty="0" smtClean="0"/>
              <a:t>, </a:t>
            </a:r>
            <a:r>
              <a:rPr lang="en-US" dirty="0" err="1" smtClean="0"/>
              <a:t>titana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njihovih</a:t>
            </a:r>
            <a:r>
              <a:rPr lang="en-US" dirty="0" smtClean="0"/>
              <a:t> </a:t>
            </a:r>
            <a:r>
              <a:rPr lang="en-US" dirty="0" err="1" smtClean="0"/>
              <a:t>legura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Zavarivanje plazmom</a:t>
            </a:r>
            <a:endParaRPr lang="sr-Latn-C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Srodno</a:t>
            </a:r>
            <a:r>
              <a:rPr lang="en-US" dirty="0" smtClean="0"/>
              <a:t> TIG </a:t>
            </a:r>
            <a:r>
              <a:rPr lang="en-US" dirty="0" err="1" smtClean="0"/>
              <a:t>postupku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Skuplja</a:t>
            </a:r>
            <a:r>
              <a:rPr lang="en-US" dirty="0" smtClean="0"/>
              <a:t> </a:t>
            </a:r>
            <a:r>
              <a:rPr lang="en-US" dirty="0" err="1" smtClean="0"/>
              <a:t>oprema</a:t>
            </a:r>
            <a:r>
              <a:rPr lang="en-US" dirty="0" smtClean="0"/>
              <a:t>, </a:t>
            </a:r>
            <a:r>
              <a:rPr lang="en-US" dirty="0" err="1" smtClean="0"/>
              <a:t>ali</a:t>
            </a:r>
            <a:r>
              <a:rPr lang="en-US" dirty="0" smtClean="0"/>
              <a:t> </a:t>
            </a:r>
            <a:r>
              <a:rPr lang="en-US" dirty="0" err="1" smtClean="0"/>
              <a:t>obezbeđeno</a:t>
            </a:r>
            <a:r>
              <a:rPr lang="en-US" dirty="0" smtClean="0"/>
              <a:t> </a:t>
            </a:r>
            <a:r>
              <a:rPr lang="en-US" dirty="0" err="1" smtClean="0"/>
              <a:t>zavarivanje</a:t>
            </a:r>
            <a:r>
              <a:rPr lang="en-US" dirty="0" smtClean="0"/>
              <a:t> </a:t>
            </a:r>
            <a:r>
              <a:rPr lang="en-US" dirty="0" err="1" smtClean="0"/>
              <a:t>materijala</a:t>
            </a:r>
            <a:r>
              <a:rPr lang="en-US" dirty="0" smtClean="0"/>
              <a:t> </a:t>
            </a:r>
            <a:r>
              <a:rPr lang="en-US" dirty="0" err="1" smtClean="0"/>
              <a:t>većih</a:t>
            </a:r>
            <a:r>
              <a:rPr lang="en-US" dirty="0" smtClean="0"/>
              <a:t> </a:t>
            </a:r>
            <a:r>
              <a:rPr lang="en-US" dirty="0" err="1" smtClean="0"/>
              <a:t>debljina</a:t>
            </a:r>
            <a:r>
              <a:rPr lang="en-US" dirty="0" smtClean="0"/>
              <a:t> u </a:t>
            </a:r>
            <a:r>
              <a:rPr lang="en-US" dirty="0" err="1" smtClean="0"/>
              <a:t>odnosu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TIG.</a:t>
            </a:r>
          </a:p>
          <a:p>
            <a:r>
              <a:rPr lang="en-US" dirty="0" smtClean="0"/>
              <a:t>Titan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legure</a:t>
            </a:r>
            <a:r>
              <a:rPr lang="en-US" dirty="0" smtClean="0"/>
              <a:t> </a:t>
            </a:r>
            <a:r>
              <a:rPr lang="en-US" dirty="0" err="1" smtClean="0"/>
              <a:t>titana</a:t>
            </a:r>
            <a:r>
              <a:rPr lang="en-US" dirty="0" smtClean="0"/>
              <a:t> </a:t>
            </a:r>
            <a:r>
              <a:rPr lang="en-US" dirty="0" err="1" smtClean="0"/>
              <a:t>imaju</a:t>
            </a:r>
            <a:r>
              <a:rPr lang="en-US" dirty="0" smtClean="0"/>
              <a:t> </a:t>
            </a:r>
            <a:r>
              <a:rPr lang="en-US" dirty="0" err="1" smtClean="0"/>
              <a:t>velik</a:t>
            </a:r>
            <a:r>
              <a:rPr lang="en-US" dirty="0" smtClean="0"/>
              <a:t> </a:t>
            </a:r>
            <a:r>
              <a:rPr lang="en-US" dirty="0" err="1" smtClean="0"/>
              <a:t>površinski</a:t>
            </a:r>
            <a:r>
              <a:rPr lang="en-US" dirty="0" smtClean="0"/>
              <a:t> </a:t>
            </a:r>
            <a:r>
              <a:rPr lang="en-US" dirty="0" err="1" smtClean="0"/>
              <a:t>napon</a:t>
            </a:r>
            <a:r>
              <a:rPr lang="en-US" dirty="0" smtClean="0"/>
              <a:t>, </a:t>
            </a:r>
            <a:r>
              <a:rPr lang="en-US" dirty="0" err="1" smtClean="0"/>
              <a:t>što</a:t>
            </a:r>
            <a:r>
              <a:rPr lang="en-US" dirty="0" smtClean="0"/>
              <a:t> </a:t>
            </a:r>
            <a:r>
              <a:rPr lang="en-US" dirty="0" err="1" smtClean="0"/>
              <a:t>ih</a:t>
            </a:r>
            <a:r>
              <a:rPr lang="en-US" dirty="0" smtClean="0"/>
              <a:t> </a:t>
            </a:r>
            <a:r>
              <a:rPr lang="en-US" dirty="0" err="1" smtClean="0"/>
              <a:t>čini</a:t>
            </a:r>
            <a:r>
              <a:rPr lang="en-US" dirty="0" smtClean="0"/>
              <a:t> </a:t>
            </a:r>
            <a:r>
              <a:rPr lang="en-US" dirty="0" err="1" smtClean="0"/>
              <a:t>idealnim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zavarivanje</a:t>
            </a:r>
            <a:r>
              <a:rPr lang="en-US" dirty="0" smtClean="0"/>
              <a:t> </a:t>
            </a:r>
            <a:r>
              <a:rPr lang="en-US" dirty="0" err="1" smtClean="0"/>
              <a:t>plazmom</a:t>
            </a:r>
            <a:r>
              <a:rPr lang="en-US" dirty="0" smtClean="0"/>
              <a:t>, </a:t>
            </a:r>
            <a:r>
              <a:rPr lang="en-US" dirty="0" err="1" smtClean="0"/>
              <a:t>zbog</a:t>
            </a:r>
            <a:r>
              <a:rPr lang="en-US" dirty="0" smtClean="0"/>
              <a:t> </a:t>
            </a:r>
            <a:r>
              <a:rPr lang="en-US" dirty="0" err="1" smtClean="0"/>
              <a:t>visokih</a:t>
            </a:r>
            <a:r>
              <a:rPr lang="en-US" dirty="0" smtClean="0"/>
              <a:t> </a:t>
            </a:r>
            <a:r>
              <a:rPr lang="en-US" dirty="0" err="1" smtClean="0"/>
              <a:t>temperatura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se </a:t>
            </a:r>
            <a:r>
              <a:rPr lang="en-US" dirty="0" err="1" smtClean="0"/>
              <a:t>javljaju</a:t>
            </a:r>
            <a:r>
              <a:rPr lang="en-US" dirty="0" smtClean="0"/>
              <a:t> (</a:t>
            </a:r>
            <a:r>
              <a:rPr lang="en-US" dirty="0" err="1" smtClean="0"/>
              <a:t>sprečavanje</a:t>
            </a:r>
            <a:r>
              <a:rPr lang="en-US" dirty="0" smtClean="0"/>
              <a:t> </a:t>
            </a:r>
            <a:r>
              <a:rPr lang="en-US" dirty="0" err="1" smtClean="0"/>
              <a:t>pojave</a:t>
            </a:r>
            <a:r>
              <a:rPr lang="en-US" dirty="0" smtClean="0"/>
              <a:t> </a:t>
            </a:r>
            <a:r>
              <a:rPr lang="en-US" dirty="0" err="1" smtClean="0"/>
              <a:t>proklaplina</a:t>
            </a:r>
            <a:r>
              <a:rPr lang="en-US" dirty="0" smtClean="0"/>
              <a:t>).</a:t>
            </a:r>
          </a:p>
          <a:p>
            <a:r>
              <a:rPr lang="en-US" dirty="0" err="1" smtClean="0"/>
              <a:t>Moguća</a:t>
            </a:r>
            <a:r>
              <a:rPr lang="en-US" dirty="0" smtClean="0"/>
              <a:t> </a:t>
            </a:r>
            <a:r>
              <a:rPr lang="en-US" dirty="0" err="1" smtClean="0"/>
              <a:t>kombinacija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TIG: </a:t>
            </a:r>
            <a:r>
              <a:rPr lang="en-US" dirty="0" err="1" smtClean="0"/>
              <a:t>plazmom</a:t>
            </a:r>
            <a:r>
              <a:rPr lang="en-US" dirty="0" smtClean="0"/>
              <a:t> se </a:t>
            </a:r>
            <a:r>
              <a:rPr lang="en-US" dirty="0" err="1" smtClean="0"/>
              <a:t>postiže</a:t>
            </a:r>
            <a:r>
              <a:rPr lang="en-US" dirty="0" smtClean="0"/>
              <a:t> </a:t>
            </a:r>
            <a:r>
              <a:rPr lang="en-US" dirty="0" err="1" smtClean="0"/>
              <a:t>prodornost</a:t>
            </a:r>
            <a:r>
              <a:rPr lang="en-US" dirty="0" smtClean="0"/>
              <a:t>, a TIG-</a:t>
            </a:r>
            <a:r>
              <a:rPr lang="en-US" dirty="0" err="1" smtClean="0"/>
              <a:t>om</a:t>
            </a:r>
            <a:r>
              <a:rPr lang="en-US" dirty="0" smtClean="0"/>
              <a:t> </a:t>
            </a:r>
            <a:r>
              <a:rPr lang="en-US" dirty="0" err="1" smtClean="0"/>
              <a:t>potrebna</a:t>
            </a:r>
            <a:r>
              <a:rPr lang="en-US" dirty="0" smtClean="0"/>
              <a:t> </a:t>
            </a:r>
            <a:r>
              <a:rPr lang="en-US" dirty="0" err="1" smtClean="0"/>
              <a:t>širina</a:t>
            </a:r>
            <a:r>
              <a:rPr lang="en-US" dirty="0" smtClean="0"/>
              <a:t> </a:t>
            </a:r>
            <a:r>
              <a:rPr lang="en-US" dirty="0" err="1" smtClean="0"/>
              <a:t>šava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licu</a:t>
            </a:r>
            <a:r>
              <a:rPr lang="en-US" dirty="0" smtClean="0"/>
              <a:t>.</a:t>
            </a:r>
            <a:endParaRPr lang="sr-Latn-C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Zavarivanje</a:t>
            </a:r>
            <a:r>
              <a:rPr lang="en-US" dirty="0" smtClean="0"/>
              <a:t> </a:t>
            </a:r>
            <a:r>
              <a:rPr lang="en-US" dirty="0" err="1" smtClean="0"/>
              <a:t>difuzijom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Zavarivanje</a:t>
            </a:r>
            <a:r>
              <a:rPr lang="en-US" dirty="0" smtClean="0"/>
              <a:t> </a:t>
            </a:r>
            <a:r>
              <a:rPr lang="en-US" dirty="0" err="1" smtClean="0"/>
              <a:t>zagrevanjem</a:t>
            </a:r>
            <a:r>
              <a:rPr lang="en-US" dirty="0" smtClean="0"/>
              <a:t> </a:t>
            </a:r>
            <a:r>
              <a:rPr lang="en-US" dirty="0" err="1" smtClean="0"/>
              <a:t>ispod</a:t>
            </a:r>
            <a:r>
              <a:rPr lang="en-US" dirty="0" smtClean="0"/>
              <a:t> </a:t>
            </a:r>
            <a:r>
              <a:rPr lang="en-US" dirty="0" err="1" smtClean="0"/>
              <a:t>temp.topljenja</a:t>
            </a:r>
            <a:r>
              <a:rPr lang="en-US" dirty="0" smtClean="0"/>
              <a:t> (850-950</a:t>
            </a:r>
            <a:r>
              <a:rPr lang="en-US" baseline="30000" dirty="0" smtClean="0"/>
              <a:t>o</a:t>
            </a:r>
            <a:r>
              <a:rPr lang="en-US" dirty="0" smtClean="0"/>
              <a:t>C)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pritiskom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Dolazi</a:t>
            </a:r>
            <a:r>
              <a:rPr lang="en-US" dirty="0" smtClean="0"/>
              <a:t> do </a:t>
            </a:r>
            <a:r>
              <a:rPr lang="en-US" dirty="0" err="1" smtClean="0"/>
              <a:t>difuzije</a:t>
            </a:r>
            <a:r>
              <a:rPr lang="en-US" dirty="0" smtClean="0"/>
              <a:t> </a:t>
            </a:r>
            <a:r>
              <a:rPr lang="en-US" dirty="0" err="1" smtClean="0"/>
              <a:t>površinskih</a:t>
            </a:r>
            <a:r>
              <a:rPr lang="en-US" dirty="0" smtClean="0"/>
              <a:t> </a:t>
            </a:r>
            <a:r>
              <a:rPr lang="en-US" dirty="0" err="1" smtClean="0"/>
              <a:t>atoma</a:t>
            </a:r>
            <a:r>
              <a:rPr lang="en-US" dirty="0" smtClean="0"/>
              <a:t> (</a:t>
            </a:r>
            <a:r>
              <a:rPr lang="en-US" dirty="0" err="1" smtClean="0"/>
              <a:t>rastvaranja</a:t>
            </a:r>
            <a:r>
              <a:rPr lang="en-US" dirty="0" smtClean="0"/>
              <a:t>) </a:t>
            </a:r>
            <a:r>
              <a:rPr lang="en-US" dirty="0" err="1" smtClean="0"/>
              <a:t>ispod</a:t>
            </a:r>
            <a:r>
              <a:rPr lang="en-US" dirty="0" smtClean="0"/>
              <a:t> </a:t>
            </a:r>
            <a:r>
              <a:rPr lang="en-US" dirty="0" err="1" smtClean="0"/>
              <a:t>površine</a:t>
            </a:r>
            <a:r>
              <a:rPr lang="en-US" dirty="0" smtClean="0"/>
              <a:t> </a:t>
            </a:r>
            <a:r>
              <a:rPr lang="en-US" dirty="0" err="1" smtClean="0"/>
              <a:t>materijala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Potrebno</a:t>
            </a:r>
            <a:r>
              <a:rPr lang="en-US" dirty="0" smtClean="0"/>
              <a:t> </a:t>
            </a:r>
            <a:r>
              <a:rPr lang="en-US" dirty="0" err="1" smtClean="0"/>
              <a:t>raditi</a:t>
            </a:r>
            <a:r>
              <a:rPr lang="en-US" dirty="0" smtClean="0"/>
              <a:t> u </a:t>
            </a:r>
            <a:r>
              <a:rPr lang="en-US" dirty="0" err="1" smtClean="0"/>
              <a:t>vakuumu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Pritisak</a:t>
            </a:r>
            <a:r>
              <a:rPr lang="en-US" dirty="0" smtClean="0"/>
              <a:t> 1 </a:t>
            </a:r>
            <a:r>
              <a:rPr lang="en-US" dirty="0" err="1" smtClean="0"/>
              <a:t>MPa</a:t>
            </a:r>
            <a:r>
              <a:rPr lang="en-US" dirty="0" smtClean="0"/>
              <a:t>, </a:t>
            </a:r>
            <a:r>
              <a:rPr lang="en-US" dirty="0" err="1" smtClean="0"/>
              <a:t>trajanje</a:t>
            </a:r>
            <a:r>
              <a:rPr lang="en-US" dirty="0" smtClean="0"/>
              <a:t> 30-60 min.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r>
              <a:rPr lang="en-US" dirty="0" err="1" smtClean="0"/>
              <a:t>Prednosti</a:t>
            </a:r>
            <a:r>
              <a:rPr lang="en-US" dirty="0" smtClean="0"/>
              <a:t>: 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omogućeno</a:t>
            </a:r>
            <a:r>
              <a:rPr lang="en-US" dirty="0" smtClean="0"/>
              <a:t> </a:t>
            </a:r>
            <a:r>
              <a:rPr lang="en-US" dirty="0" err="1" smtClean="0"/>
              <a:t>zavarivanje</a:t>
            </a:r>
            <a:r>
              <a:rPr lang="en-US" dirty="0" smtClean="0"/>
              <a:t> </a:t>
            </a:r>
            <a:r>
              <a:rPr lang="en-US" dirty="0" err="1" smtClean="0"/>
              <a:t>većih</a:t>
            </a:r>
            <a:r>
              <a:rPr lang="en-US" dirty="0" smtClean="0"/>
              <a:t> </a:t>
            </a:r>
            <a:r>
              <a:rPr lang="en-US" dirty="0" err="1" smtClean="0"/>
              <a:t>površina</a:t>
            </a:r>
            <a:r>
              <a:rPr lang="en-US" dirty="0" smtClean="0"/>
              <a:t>, 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zavarljivost</a:t>
            </a:r>
            <a:r>
              <a:rPr lang="en-US" dirty="0" smtClean="0"/>
              <a:t> </a:t>
            </a:r>
            <a:r>
              <a:rPr lang="en-US" dirty="0" err="1" smtClean="0"/>
              <a:t>drugim</a:t>
            </a:r>
            <a:r>
              <a:rPr lang="en-US" dirty="0" smtClean="0"/>
              <a:t> </a:t>
            </a:r>
            <a:r>
              <a:rPr lang="en-US" dirty="0" err="1" smtClean="0"/>
              <a:t>potupcima</a:t>
            </a:r>
            <a:r>
              <a:rPr lang="en-US" dirty="0" smtClean="0"/>
              <a:t> </a:t>
            </a:r>
            <a:r>
              <a:rPr lang="en-US" dirty="0" err="1" smtClean="0"/>
              <a:t>teško</a:t>
            </a:r>
            <a:r>
              <a:rPr lang="en-US" dirty="0" smtClean="0"/>
              <a:t> </a:t>
            </a:r>
            <a:r>
              <a:rPr lang="en-US" dirty="0" err="1" smtClean="0"/>
              <a:t>zavarljivih</a:t>
            </a:r>
            <a:r>
              <a:rPr lang="en-US" dirty="0" smtClean="0"/>
              <a:t> </a:t>
            </a:r>
            <a:r>
              <a:rPr lang="en-US" dirty="0" err="1" smtClean="0"/>
              <a:t>legura</a:t>
            </a:r>
            <a:r>
              <a:rPr lang="en-US" dirty="0" smtClean="0"/>
              <a:t> Ti, 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omogućena</a:t>
            </a:r>
            <a:r>
              <a:rPr lang="en-US" dirty="0" smtClean="0"/>
              <a:t> </a:t>
            </a:r>
            <a:r>
              <a:rPr lang="en-US" dirty="0" err="1" smtClean="0"/>
              <a:t>kombinacija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postupkom</a:t>
            </a:r>
            <a:r>
              <a:rPr lang="en-US" dirty="0" smtClean="0"/>
              <a:t> </a:t>
            </a:r>
            <a:r>
              <a:rPr lang="en-US" dirty="0" err="1" smtClean="0"/>
              <a:t>superplastičnog</a:t>
            </a:r>
            <a:r>
              <a:rPr lang="en-US" dirty="0" smtClean="0"/>
              <a:t> </a:t>
            </a:r>
            <a:r>
              <a:rPr lang="en-US" dirty="0" err="1" smtClean="0"/>
              <a:t>formiranja</a:t>
            </a:r>
            <a:r>
              <a:rPr lang="en-US" dirty="0" smtClean="0"/>
              <a:t>, 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omogućeno</a:t>
            </a:r>
            <a:r>
              <a:rPr lang="en-US" dirty="0" smtClean="0"/>
              <a:t> </a:t>
            </a:r>
            <a:r>
              <a:rPr lang="en-US" dirty="0" err="1" smtClean="0"/>
              <a:t>dobijanje</a:t>
            </a:r>
            <a:r>
              <a:rPr lang="en-US" dirty="0" smtClean="0"/>
              <a:t> </a:t>
            </a:r>
            <a:r>
              <a:rPr lang="en-US" dirty="0" err="1" smtClean="0"/>
              <a:t>kompleksnih</a:t>
            </a:r>
            <a:r>
              <a:rPr lang="en-US" dirty="0" smtClean="0"/>
              <a:t> </a:t>
            </a:r>
            <a:r>
              <a:rPr lang="en-US" dirty="0" err="1" smtClean="0"/>
              <a:t>oblika</a:t>
            </a:r>
            <a:r>
              <a:rPr lang="en-US" dirty="0" smtClean="0"/>
              <a:t> </a:t>
            </a:r>
            <a:r>
              <a:rPr lang="en-US" dirty="0" err="1" smtClean="0"/>
              <a:t>čime</a:t>
            </a:r>
            <a:r>
              <a:rPr lang="en-US" dirty="0" smtClean="0"/>
              <a:t> se </a:t>
            </a:r>
            <a:r>
              <a:rPr lang="en-US" dirty="0" err="1" smtClean="0"/>
              <a:t>dobijaju</a:t>
            </a:r>
            <a:r>
              <a:rPr lang="en-US" dirty="0" smtClean="0"/>
              <a:t> </a:t>
            </a:r>
            <a:r>
              <a:rPr lang="en-US" dirty="0" err="1" smtClean="0"/>
              <a:t>velike</a:t>
            </a:r>
            <a:r>
              <a:rPr lang="en-US" dirty="0" smtClean="0"/>
              <a:t> </a:t>
            </a:r>
            <a:r>
              <a:rPr lang="en-US" dirty="0" err="1" smtClean="0"/>
              <a:t>uštede</a:t>
            </a:r>
            <a:r>
              <a:rPr lang="en-US" dirty="0" smtClean="0"/>
              <a:t> u </a:t>
            </a:r>
            <a:r>
              <a:rPr lang="en-US" dirty="0" err="1" smtClean="0"/>
              <a:t>procesu</a:t>
            </a:r>
            <a:r>
              <a:rPr lang="en-US" dirty="0" smtClean="0"/>
              <a:t> </a:t>
            </a:r>
            <a:r>
              <a:rPr lang="en-US" dirty="0" err="1" smtClean="0"/>
              <a:t>proizvodnje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Nedostaci</a:t>
            </a:r>
            <a:r>
              <a:rPr lang="en-US" dirty="0" smtClean="0"/>
              <a:t>: </a:t>
            </a:r>
            <a:r>
              <a:rPr lang="en-US" dirty="0" err="1" smtClean="0"/>
              <a:t>spor</a:t>
            </a:r>
            <a:r>
              <a:rPr lang="en-US" dirty="0" smtClean="0"/>
              <a:t> </a:t>
            </a:r>
            <a:r>
              <a:rPr lang="en-US" dirty="0" err="1" smtClean="0"/>
              <a:t>postupak</a:t>
            </a:r>
            <a:r>
              <a:rPr lang="en-US" dirty="0" smtClean="0"/>
              <a:t>, </a:t>
            </a:r>
            <a:r>
              <a:rPr lang="en-US" dirty="0" err="1" smtClean="0"/>
              <a:t>zahtevna</a:t>
            </a:r>
            <a:r>
              <a:rPr lang="en-US" dirty="0" smtClean="0"/>
              <a:t> </a:t>
            </a:r>
            <a:r>
              <a:rPr lang="en-US" dirty="0" err="1" smtClean="0"/>
              <a:t>oprema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Elektrootporno</a:t>
            </a:r>
            <a:r>
              <a:rPr lang="en-US" dirty="0" smtClean="0"/>
              <a:t> </a:t>
            </a:r>
            <a:r>
              <a:rPr lang="en-US" dirty="0" err="1" smtClean="0"/>
              <a:t>zavarivanje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/>
          <a:lstStyle/>
          <a:p>
            <a:r>
              <a:rPr lang="en-US" dirty="0" err="1" smtClean="0"/>
              <a:t>Pri</a:t>
            </a:r>
            <a:r>
              <a:rPr lang="en-US" dirty="0" smtClean="0"/>
              <a:t> </a:t>
            </a:r>
            <a:r>
              <a:rPr lang="en-US" dirty="0" err="1" smtClean="0"/>
              <a:t>zavarivanju</a:t>
            </a:r>
            <a:r>
              <a:rPr lang="en-US" dirty="0" smtClean="0"/>
              <a:t> </a:t>
            </a:r>
            <a:r>
              <a:rPr lang="en-US" dirty="0" err="1" smtClean="0"/>
              <a:t>manjih</a:t>
            </a:r>
            <a:r>
              <a:rPr lang="en-US" dirty="0" smtClean="0"/>
              <a:t> </a:t>
            </a:r>
            <a:r>
              <a:rPr lang="en-US" dirty="0" err="1" smtClean="0"/>
              <a:t>poprečnih</a:t>
            </a:r>
            <a:r>
              <a:rPr lang="en-US" dirty="0" smtClean="0"/>
              <a:t> </a:t>
            </a:r>
            <a:r>
              <a:rPr lang="en-US" dirty="0" err="1" smtClean="0"/>
              <a:t>preseka</a:t>
            </a:r>
            <a:r>
              <a:rPr lang="en-US" dirty="0" smtClean="0"/>
              <a:t>, </a:t>
            </a:r>
            <a:r>
              <a:rPr lang="en-US" dirty="0" err="1" smtClean="0"/>
              <a:t>nije</a:t>
            </a:r>
            <a:r>
              <a:rPr lang="en-US" dirty="0" smtClean="0"/>
              <a:t> </a:t>
            </a:r>
            <a:r>
              <a:rPr lang="en-US" dirty="0" err="1" smtClean="0"/>
              <a:t>potreban</a:t>
            </a:r>
            <a:r>
              <a:rPr lang="en-US" dirty="0" smtClean="0"/>
              <a:t> </a:t>
            </a:r>
            <a:r>
              <a:rPr lang="en-US" dirty="0" err="1" smtClean="0"/>
              <a:t>zaštitni</a:t>
            </a:r>
            <a:r>
              <a:rPr lang="en-US" dirty="0" smtClean="0"/>
              <a:t> gas, </a:t>
            </a:r>
            <a:r>
              <a:rPr lang="en-US" dirty="0" err="1" smtClean="0"/>
              <a:t>zbog</a:t>
            </a:r>
            <a:r>
              <a:rPr lang="en-US" dirty="0" smtClean="0"/>
              <a:t> </a:t>
            </a:r>
            <a:r>
              <a:rPr lang="en-US" dirty="0" err="1" smtClean="0"/>
              <a:t>velike</a:t>
            </a:r>
            <a:r>
              <a:rPr lang="en-US" dirty="0" smtClean="0"/>
              <a:t> </a:t>
            </a:r>
            <a:r>
              <a:rPr lang="en-US" dirty="0" err="1" smtClean="0"/>
              <a:t>brzine</a:t>
            </a:r>
            <a:r>
              <a:rPr lang="en-US" dirty="0" smtClean="0"/>
              <a:t> </a:t>
            </a:r>
            <a:r>
              <a:rPr lang="en-US" dirty="0" err="1" smtClean="0"/>
              <a:t>procesa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prirodne</a:t>
            </a:r>
            <a:r>
              <a:rPr lang="en-US" dirty="0" smtClean="0"/>
              <a:t> </a:t>
            </a:r>
            <a:r>
              <a:rPr lang="en-US" dirty="0" err="1" smtClean="0"/>
              <a:t>zaštite</a:t>
            </a:r>
            <a:r>
              <a:rPr lang="en-US" dirty="0" smtClean="0"/>
              <a:t> </a:t>
            </a:r>
            <a:r>
              <a:rPr lang="en-US" dirty="0" err="1" smtClean="0"/>
              <a:t>tačke</a:t>
            </a:r>
            <a:r>
              <a:rPr lang="en-US" dirty="0" smtClean="0"/>
              <a:t> </a:t>
            </a:r>
            <a:r>
              <a:rPr lang="en-US" dirty="0" err="1" smtClean="0"/>
              <a:t>limovima</a:t>
            </a:r>
            <a:r>
              <a:rPr lang="en-US" dirty="0" smtClean="0"/>
              <a:t>).</a:t>
            </a:r>
          </a:p>
          <a:p>
            <a:r>
              <a:rPr lang="en-US" dirty="0" smtClean="0"/>
              <a:t>Titan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legure</a:t>
            </a:r>
            <a:r>
              <a:rPr lang="en-US" dirty="0" smtClean="0"/>
              <a:t> </a:t>
            </a:r>
            <a:r>
              <a:rPr lang="en-US" dirty="0" err="1" smtClean="0"/>
              <a:t>titana</a:t>
            </a:r>
            <a:r>
              <a:rPr lang="en-US" dirty="0" smtClean="0"/>
              <a:t> </a:t>
            </a:r>
            <a:r>
              <a:rPr lang="en-US" dirty="0" err="1" smtClean="0"/>
              <a:t>imaju</a:t>
            </a:r>
            <a:r>
              <a:rPr lang="en-US" dirty="0" smtClean="0"/>
              <a:t> </a:t>
            </a:r>
            <a:r>
              <a:rPr lang="en-US" dirty="0" err="1" smtClean="0"/>
              <a:t>mali</a:t>
            </a:r>
            <a:r>
              <a:rPr lang="en-US" dirty="0" smtClean="0"/>
              <a:t> </a:t>
            </a:r>
            <a:r>
              <a:rPr lang="en-US" dirty="0" err="1" smtClean="0"/>
              <a:t>koeficijent</a:t>
            </a:r>
            <a:r>
              <a:rPr lang="en-US" dirty="0" smtClean="0"/>
              <a:t> </a:t>
            </a:r>
            <a:r>
              <a:rPr lang="en-US" dirty="0" err="1" smtClean="0"/>
              <a:t>toplotne</a:t>
            </a:r>
            <a:r>
              <a:rPr lang="en-US" dirty="0" smtClean="0"/>
              <a:t> </a:t>
            </a:r>
            <a:r>
              <a:rPr lang="en-US" dirty="0" err="1" smtClean="0"/>
              <a:t>provodljivosti</a:t>
            </a:r>
            <a:r>
              <a:rPr lang="en-US" dirty="0" smtClean="0"/>
              <a:t>, pa je </a:t>
            </a:r>
            <a:r>
              <a:rPr lang="en-US" dirty="0" err="1" smtClean="0"/>
              <a:t>prostiranje</a:t>
            </a:r>
            <a:r>
              <a:rPr lang="en-US" dirty="0" smtClean="0"/>
              <a:t> </a:t>
            </a:r>
            <a:r>
              <a:rPr lang="en-US" dirty="0" err="1" smtClean="0"/>
              <a:t>toplote</a:t>
            </a:r>
            <a:r>
              <a:rPr lang="en-US" dirty="0" smtClean="0"/>
              <a:t> </a:t>
            </a:r>
            <a:r>
              <a:rPr lang="en-US" dirty="0" err="1" smtClean="0"/>
              <a:t>ograničeno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95600"/>
            <a:ext cx="8229600" cy="1143000"/>
          </a:xfrm>
        </p:spPr>
        <p:txBody>
          <a:bodyPr/>
          <a:lstStyle/>
          <a:p>
            <a:r>
              <a:rPr lang="sr-Latn-CS" dirty="0" smtClean="0"/>
              <a:t>Hvala na pažnji!</a:t>
            </a:r>
            <a:endParaRPr lang="sr-Latn-C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/>
              <a:t>Zavarljivost</a:t>
            </a:r>
            <a:r>
              <a:rPr lang="en-US" b="1" dirty="0" smtClean="0"/>
              <a:t> </a:t>
            </a:r>
            <a:r>
              <a:rPr lang="en-US" b="1" dirty="0" err="1" smtClean="0"/>
              <a:t>magnezijuma</a:t>
            </a:r>
            <a:r>
              <a:rPr lang="en-US" b="1" dirty="0" smtClean="0"/>
              <a:t> </a:t>
            </a:r>
            <a:r>
              <a:rPr lang="en-US" b="1" dirty="0" err="1" smtClean="0"/>
              <a:t>i</a:t>
            </a:r>
            <a:r>
              <a:rPr lang="en-US" b="1" dirty="0" smtClean="0"/>
              <a:t> </a:t>
            </a:r>
            <a:r>
              <a:rPr lang="en-US" b="1" dirty="0" err="1" smtClean="0"/>
              <a:t>legura</a:t>
            </a:r>
            <a:r>
              <a:rPr lang="en-US" b="1" dirty="0" smtClean="0"/>
              <a:t> </a:t>
            </a:r>
            <a:r>
              <a:rPr lang="en-US" b="1" dirty="0" err="1" smtClean="0"/>
              <a:t>magnezijuma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Osobine</a:t>
            </a:r>
            <a:r>
              <a:rPr lang="en-US" dirty="0" smtClean="0"/>
              <a:t> </a:t>
            </a:r>
            <a:r>
              <a:rPr lang="en-US" dirty="0" err="1" smtClean="0"/>
              <a:t>magnezijuma</a:t>
            </a:r>
            <a:r>
              <a:rPr lang="en-US" dirty="0" smtClean="0"/>
              <a:t>/</a:t>
            </a:r>
            <a:r>
              <a:rPr lang="en-US" dirty="0" err="1" smtClean="0"/>
              <a:t>legura</a:t>
            </a:r>
            <a:r>
              <a:rPr lang="en-US" dirty="0" smtClean="0"/>
              <a:t> </a:t>
            </a:r>
            <a:r>
              <a:rPr lang="en-US" dirty="0" err="1" smtClean="0"/>
              <a:t>magnezijuma</a:t>
            </a:r>
            <a:r>
              <a:rPr lang="en-US" dirty="0" smtClean="0"/>
              <a:t>:</a:t>
            </a:r>
          </a:p>
          <a:p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Veoma</a:t>
            </a:r>
            <a:r>
              <a:rPr lang="en-US" dirty="0" smtClean="0"/>
              <a:t> mala </a:t>
            </a:r>
            <a:r>
              <a:rPr lang="en-US" dirty="0" err="1" smtClean="0"/>
              <a:t>gustina</a:t>
            </a:r>
            <a:r>
              <a:rPr lang="en-US" dirty="0" smtClean="0"/>
              <a:t>, 1,74 g/cm</a:t>
            </a:r>
            <a:r>
              <a:rPr lang="en-US" baseline="30000" dirty="0" smtClean="0"/>
              <a:t>3</a:t>
            </a:r>
          </a:p>
          <a:p>
            <a:pPr>
              <a:buFontTx/>
              <a:buChar char="-"/>
            </a:pPr>
            <a:r>
              <a:rPr lang="en-US" dirty="0" err="1" smtClean="0"/>
              <a:t>Legure</a:t>
            </a:r>
            <a:r>
              <a:rPr lang="en-US" dirty="0" smtClean="0"/>
              <a:t> 1,12-1,8 g/cm</a:t>
            </a:r>
            <a:r>
              <a:rPr lang="en-US" baseline="30000" dirty="0" smtClean="0"/>
              <a:t>3 </a:t>
            </a:r>
            <a:r>
              <a:rPr lang="en-US" dirty="0" smtClean="0"/>
              <a:t>u </a:t>
            </a:r>
            <a:r>
              <a:rPr lang="en-US" dirty="0" err="1" smtClean="0"/>
              <a:t>zavosnosti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legiranja</a:t>
            </a:r>
            <a:r>
              <a:rPr lang="en-US" dirty="0" smtClean="0"/>
              <a:t> (</a:t>
            </a:r>
            <a:r>
              <a:rPr lang="en-US" dirty="0" err="1" smtClean="0"/>
              <a:t>od</a:t>
            </a:r>
            <a:r>
              <a:rPr lang="en-US" dirty="0" smtClean="0"/>
              <a:t> Li, </a:t>
            </a:r>
            <a:r>
              <a:rPr lang="en-US" dirty="0" err="1" smtClean="0"/>
              <a:t>preko</a:t>
            </a:r>
            <a:r>
              <a:rPr lang="en-US" dirty="0" smtClean="0"/>
              <a:t> Al, </a:t>
            </a:r>
            <a:r>
              <a:rPr lang="en-US" dirty="0" err="1" smtClean="0"/>
              <a:t>Th</a:t>
            </a:r>
            <a:r>
              <a:rPr lang="en-US" dirty="0" smtClean="0"/>
              <a:t>, Zn, </a:t>
            </a:r>
            <a:r>
              <a:rPr lang="en-US" dirty="0" err="1" smtClean="0"/>
              <a:t>Zr</a:t>
            </a:r>
            <a:r>
              <a:rPr lang="en-US" dirty="0" smtClean="0"/>
              <a:t>, </a:t>
            </a:r>
            <a:r>
              <a:rPr lang="en-US" dirty="0" err="1" smtClean="0"/>
              <a:t>Mn</a:t>
            </a:r>
            <a:r>
              <a:rPr lang="en-US" dirty="0" smtClean="0"/>
              <a:t>, </a:t>
            </a:r>
            <a:r>
              <a:rPr lang="en-US" dirty="0" err="1" smtClean="0"/>
              <a:t>Sn</a:t>
            </a:r>
            <a:r>
              <a:rPr lang="en-US" dirty="0" smtClean="0"/>
              <a:t>, …)</a:t>
            </a:r>
          </a:p>
          <a:p>
            <a:pPr>
              <a:buFontTx/>
              <a:buChar char="-"/>
            </a:pPr>
            <a:r>
              <a:rPr lang="en-US" dirty="0" smtClean="0"/>
              <a:t>Li </a:t>
            </a:r>
            <a:r>
              <a:rPr lang="en-US" dirty="0" err="1" smtClean="0"/>
              <a:t>daje</a:t>
            </a:r>
            <a:r>
              <a:rPr lang="en-US" dirty="0" smtClean="0"/>
              <a:t> </a:t>
            </a:r>
            <a:r>
              <a:rPr lang="en-US" dirty="0" err="1" smtClean="0"/>
              <a:t>ekstremno</a:t>
            </a:r>
            <a:r>
              <a:rPr lang="en-US" dirty="0" smtClean="0"/>
              <a:t> </a:t>
            </a:r>
            <a:r>
              <a:rPr lang="en-US" dirty="0" err="1" smtClean="0"/>
              <a:t>nisku</a:t>
            </a:r>
            <a:r>
              <a:rPr lang="en-US" dirty="0" smtClean="0"/>
              <a:t> </a:t>
            </a:r>
            <a:r>
              <a:rPr lang="en-US" dirty="0" err="1" smtClean="0"/>
              <a:t>gustinu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duktilnost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Al, Zn, </a:t>
            </a:r>
            <a:r>
              <a:rPr lang="en-US" dirty="0" err="1" smtClean="0"/>
              <a:t>Zr</a:t>
            </a:r>
            <a:r>
              <a:rPr lang="en-US" dirty="0" smtClean="0"/>
              <a:t>… </a:t>
            </a:r>
            <a:r>
              <a:rPr lang="en-US" dirty="0" smtClean="0"/>
              <a:t>–</a:t>
            </a:r>
            <a:r>
              <a:rPr lang="en-US" dirty="0" err="1" smtClean="0"/>
              <a:t>obezbeđuju</a:t>
            </a:r>
            <a:r>
              <a:rPr lang="en-US" dirty="0" smtClean="0"/>
              <a:t> </a:t>
            </a:r>
            <a:r>
              <a:rPr lang="en-US" dirty="0" err="1" smtClean="0"/>
              <a:t>taložno</a:t>
            </a:r>
            <a:r>
              <a:rPr lang="en-US" dirty="0" smtClean="0"/>
              <a:t> </a:t>
            </a:r>
            <a:r>
              <a:rPr lang="en-US" dirty="0" err="1" smtClean="0"/>
              <a:t>ojačavanje</a:t>
            </a:r>
            <a:endParaRPr lang="en-US" dirty="0" smtClean="0"/>
          </a:p>
          <a:p>
            <a:pPr>
              <a:buFontTx/>
              <a:buChar char="-"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r>
              <a:rPr lang="en-US" dirty="0" err="1" smtClean="0"/>
              <a:t>Postupci</a:t>
            </a:r>
            <a:r>
              <a:rPr lang="en-US" dirty="0" smtClean="0"/>
              <a:t> </a:t>
            </a:r>
            <a:r>
              <a:rPr lang="en-US" dirty="0" err="1" smtClean="0"/>
              <a:t>zavarivanja</a:t>
            </a:r>
            <a:r>
              <a:rPr lang="en-US" dirty="0" smtClean="0"/>
              <a:t> </a:t>
            </a:r>
            <a:r>
              <a:rPr lang="en-US" dirty="0" err="1" smtClean="0"/>
              <a:t>magnezijuma</a:t>
            </a:r>
            <a:r>
              <a:rPr lang="en-US" dirty="0" smtClean="0"/>
              <a:t>: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-   </a:t>
            </a:r>
            <a:r>
              <a:rPr lang="en-US" dirty="0" err="1" smtClean="0"/>
              <a:t>Gasno</a:t>
            </a:r>
            <a:r>
              <a:rPr lang="en-US" dirty="0" smtClean="0"/>
              <a:t> (</a:t>
            </a:r>
            <a:r>
              <a:rPr lang="en-US" dirty="0" err="1" smtClean="0"/>
              <a:t>redukujući</a:t>
            </a:r>
            <a:r>
              <a:rPr lang="en-US" dirty="0" smtClean="0"/>
              <a:t> </a:t>
            </a:r>
            <a:r>
              <a:rPr lang="en-US" dirty="0" err="1" smtClean="0"/>
              <a:t>plamen</a:t>
            </a:r>
            <a:r>
              <a:rPr lang="en-US" dirty="0" smtClean="0"/>
              <a:t>)</a:t>
            </a:r>
          </a:p>
          <a:p>
            <a:pPr>
              <a:buFontTx/>
              <a:buChar char="-"/>
            </a:pPr>
            <a:r>
              <a:rPr lang="en-US" dirty="0" smtClean="0"/>
              <a:t>TIG/MIG</a:t>
            </a:r>
          </a:p>
          <a:p>
            <a:pPr>
              <a:buFontTx/>
              <a:buChar char="-"/>
            </a:pPr>
            <a:r>
              <a:rPr lang="en-US" dirty="0" err="1" smtClean="0"/>
              <a:t>Zavarivanje</a:t>
            </a:r>
            <a:r>
              <a:rPr lang="en-US" dirty="0" smtClean="0"/>
              <a:t> </a:t>
            </a:r>
            <a:r>
              <a:rPr lang="en-US" dirty="0" err="1" smtClean="0"/>
              <a:t>laserom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LATIG= </a:t>
            </a:r>
            <a:r>
              <a:rPr lang="en-US" dirty="0" err="1" smtClean="0"/>
              <a:t>z.laserom+TIG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Tačkasto</a:t>
            </a:r>
            <a:r>
              <a:rPr lang="en-US" dirty="0" smtClean="0"/>
              <a:t> </a:t>
            </a:r>
            <a:r>
              <a:rPr lang="en-US" dirty="0" err="1" smtClean="0"/>
              <a:t>elektrootporno</a:t>
            </a:r>
            <a:r>
              <a:rPr lang="en-US" dirty="0" smtClean="0"/>
              <a:t> </a:t>
            </a:r>
            <a:r>
              <a:rPr lang="en-US" dirty="0" err="1" smtClean="0"/>
              <a:t>zavarivanje</a:t>
            </a:r>
            <a:endParaRPr lang="en-US" dirty="0" smtClean="0"/>
          </a:p>
          <a:p>
            <a:pPr>
              <a:buFontTx/>
              <a:buChar char="-"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943600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 smtClean="0"/>
              <a:t>Generalne</a:t>
            </a:r>
            <a:r>
              <a:rPr lang="en-US" dirty="0" smtClean="0"/>
              <a:t> </a:t>
            </a:r>
            <a:r>
              <a:rPr lang="en-US" dirty="0" err="1" smtClean="0"/>
              <a:t>preporuke</a:t>
            </a:r>
            <a:r>
              <a:rPr lang="en-US" dirty="0" smtClean="0"/>
              <a:t>:</a:t>
            </a:r>
          </a:p>
          <a:p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Upotreba</a:t>
            </a:r>
            <a:r>
              <a:rPr lang="en-US" dirty="0" smtClean="0"/>
              <a:t> </a:t>
            </a:r>
            <a:r>
              <a:rPr lang="en-US" dirty="0" err="1" smtClean="0"/>
              <a:t>topitelja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oksid</a:t>
            </a:r>
            <a:r>
              <a:rPr lang="en-US" dirty="0" smtClean="0"/>
              <a:t> </a:t>
            </a:r>
            <a:r>
              <a:rPr lang="en-US" dirty="0" err="1" smtClean="0"/>
              <a:t>prevede</a:t>
            </a:r>
            <a:r>
              <a:rPr lang="en-US" dirty="0" smtClean="0"/>
              <a:t> u </a:t>
            </a:r>
            <a:r>
              <a:rPr lang="en-US" dirty="0" err="1" smtClean="0"/>
              <a:t>trosku</a:t>
            </a:r>
            <a:r>
              <a:rPr lang="en-US" dirty="0" smtClean="0"/>
              <a:t>.</a:t>
            </a:r>
          </a:p>
          <a:p>
            <a:pPr>
              <a:buFontTx/>
              <a:buChar char="-"/>
            </a:pPr>
            <a:r>
              <a:rPr lang="en-US" dirty="0" err="1" smtClean="0"/>
              <a:t>Obavezno</a:t>
            </a:r>
            <a:r>
              <a:rPr lang="en-US" dirty="0" smtClean="0"/>
              <a:t> </a:t>
            </a:r>
            <a:r>
              <a:rPr lang="en-US" dirty="0" err="1" smtClean="0"/>
              <a:t>detaljno</a:t>
            </a:r>
            <a:r>
              <a:rPr lang="en-US" dirty="0" smtClean="0"/>
              <a:t> </a:t>
            </a:r>
            <a:r>
              <a:rPr lang="en-US" dirty="0" err="1" smtClean="0"/>
              <a:t>čišćenje</a:t>
            </a:r>
            <a:r>
              <a:rPr lang="en-US" dirty="0" smtClean="0"/>
              <a:t> </a:t>
            </a:r>
            <a:r>
              <a:rPr lang="en-US" dirty="0" err="1" smtClean="0"/>
              <a:t>troske</a:t>
            </a:r>
            <a:r>
              <a:rPr lang="en-US" dirty="0" smtClean="0"/>
              <a:t> </a:t>
            </a:r>
            <a:r>
              <a:rPr lang="en-US" dirty="0" err="1" smtClean="0"/>
              <a:t>jer</a:t>
            </a:r>
            <a:r>
              <a:rPr lang="en-US" dirty="0" smtClean="0"/>
              <a:t> je </a:t>
            </a:r>
            <a:r>
              <a:rPr lang="en-US" dirty="0" err="1" smtClean="0"/>
              <a:t>korozivna</a:t>
            </a:r>
            <a:r>
              <a:rPr lang="en-US" dirty="0" smtClean="0"/>
              <a:t>.</a:t>
            </a:r>
          </a:p>
          <a:p>
            <a:pPr>
              <a:buFontTx/>
              <a:buChar char="-"/>
            </a:pPr>
            <a:r>
              <a:rPr lang="en-US" dirty="0" err="1" smtClean="0"/>
              <a:t>Važna</a:t>
            </a:r>
            <a:r>
              <a:rPr lang="en-US" dirty="0" smtClean="0"/>
              <a:t> je </a:t>
            </a:r>
            <a:r>
              <a:rPr lang="en-US" dirty="0" err="1" smtClean="0"/>
              <a:t>upotreba</a:t>
            </a:r>
            <a:r>
              <a:rPr lang="en-US" dirty="0" smtClean="0"/>
              <a:t> </a:t>
            </a:r>
            <a:r>
              <a:rPr lang="en-US" dirty="0" err="1" smtClean="0"/>
              <a:t>šavova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završne</a:t>
            </a:r>
            <a:r>
              <a:rPr lang="en-US" dirty="0" smtClean="0"/>
              <a:t> </a:t>
            </a:r>
            <a:r>
              <a:rPr lang="en-US" dirty="0" err="1" smtClean="0"/>
              <a:t>obrade</a:t>
            </a:r>
            <a:r>
              <a:rPr lang="en-US" dirty="0" smtClean="0"/>
              <a:t> </a:t>
            </a:r>
            <a:r>
              <a:rPr lang="en-US" dirty="0" err="1" smtClean="0"/>
              <a:t>šavova</a:t>
            </a:r>
            <a:r>
              <a:rPr lang="en-US" dirty="0" smtClean="0"/>
              <a:t> </a:t>
            </a:r>
            <a:r>
              <a:rPr lang="en-US" dirty="0" err="1" smtClean="0"/>
              <a:t>koja</a:t>
            </a:r>
            <a:r>
              <a:rPr lang="en-US" dirty="0" smtClean="0"/>
              <a:t> </a:t>
            </a:r>
            <a:r>
              <a:rPr lang="en-US" dirty="0" err="1" smtClean="0"/>
              <a:t>sprečava</a:t>
            </a:r>
            <a:r>
              <a:rPr lang="en-US" dirty="0" smtClean="0"/>
              <a:t> </a:t>
            </a:r>
            <a:r>
              <a:rPr lang="en-US" dirty="0" err="1" smtClean="0"/>
              <a:t>zadržavanje</a:t>
            </a:r>
            <a:r>
              <a:rPr lang="en-US" dirty="0" smtClean="0"/>
              <a:t> </a:t>
            </a:r>
            <a:r>
              <a:rPr lang="en-US" dirty="0" err="1" smtClean="0"/>
              <a:t>npr.vode</a:t>
            </a:r>
            <a:r>
              <a:rPr lang="en-US" dirty="0" smtClean="0"/>
              <a:t>, </a:t>
            </a:r>
            <a:r>
              <a:rPr lang="en-US" dirty="0" err="1" smtClean="0"/>
              <a:t>zbog</a:t>
            </a:r>
            <a:r>
              <a:rPr lang="en-US" dirty="0" smtClean="0"/>
              <a:t> </a:t>
            </a:r>
            <a:r>
              <a:rPr lang="en-US" dirty="0" err="1" smtClean="0"/>
              <a:t>sprečavanja</a:t>
            </a:r>
            <a:r>
              <a:rPr lang="en-US" dirty="0" smtClean="0"/>
              <a:t> </a:t>
            </a:r>
            <a:r>
              <a:rPr lang="en-US" dirty="0" err="1" smtClean="0"/>
              <a:t>pojave</a:t>
            </a:r>
            <a:r>
              <a:rPr lang="en-US" dirty="0" smtClean="0"/>
              <a:t> </a:t>
            </a:r>
            <a:r>
              <a:rPr lang="en-US" dirty="0" err="1" smtClean="0"/>
              <a:t>korozije</a:t>
            </a:r>
            <a:r>
              <a:rPr lang="en-US" dirty="0" smtClean="0"/>
              <a:t>.</a:t>
            </a:r>
          </a:p>
          <a:p>
            <a:pPr>
              <a:buFontTx/>
              <a:buChar char="-"/>
            </a:pPr>
            <a:r>
              <a:rPr lang="en-US" dirty="0" err="1" smtClean="0"/>
              <a:t>Upotreba</a:t>
            </a:r>
            <a:r>
              <a:rPr lang="en-US" dirty="0" smtClean="0"/>
              <a:t> </a:t>
            </a:r>
            <a:r>
              <a:rPr lang="en-US" dirty="0" err="1" smtClean="0"/>
              <a:t>dodatnog</a:t>
            </a:r>
            <a:r>
              <a:rPr lang="en-US" dirty="0" smtClean="0"/>
              <a:t> </a:t>
            </a:r>
            <a:r>
              <a:rPr lang="en-US" dirty="0" err="1" smtClean="0"/>
              <a:t>materijala</a:t>
            </a:r>
            <a:r>
              <a:rPr lang="en-US" dirty="0" smtClean="0"/>
              <a:t> </a:t>
            </a:r>
            <a:r>
              <a:rPr lang="en-US" dirty="0" err="1" smtClean="0"/>
              <a:t>što</a:t>
            </a:r>
            <a:r>
              <a:rPr lang="en-US" dirty="0" smtClean="0"/>
              <a:t> </a:t>
            </a:r>
            <a:r>
              <a:rPr lang="en-US" dirty="0" err="1" smtClean="0"/>
              <a:t>sličnijeg</a:t>
            </a:r>
            <a:r>
              <a:rPr lang="en-US" dirty="0" smtClean="0"/>
              <a:t> </a:t>
            </a:r>
            <a:r>
              <a:rPr lang="en-US" dirty="0" err="1" smtClean="0"/>
              <a:t>hemijskog</a:t>
            </a:r>
            <a:r>
              <a:rPr lang="en-US" dirty="0" smtClean="0"/>
              <a:t> </a:t>
            </a:r>
            <a:r>
              <a:rPr lang="en-US" dirty="0" err="1" smtClean="0"/>
              <a:t>sastava</a:t>
            </a:r>
            <a:r>
              <a:rPr lang="en-US" dirty="0" smtClean="0"/>
              <a:t> </a:t>
            </a:r>
            <a:r>
              <a:rPr lang="en-US" dirty="0" err="1" smtClean="0"/>
              <a:t>osnovnom</a:t>
            </a:r>
            <a:r>
              <a:rPr lang="en-US" dirty="0" smtClean="0"/>
              <a:t> </a:t>
            </a:r>
            <a:r>
              <a:rPr lang="en-US" dirty="0" err="1" smtClean="0"/>
              <a:t>materijalu</a:t>
            </a:r>
            <a:r>
              <a:rPr lang="en-US" dirty="0" smtClean="0"/>
              <a:t>.</a:t>
            </a:r>
          </a:p>
          <a:p>
            <a:pPr>
              <a:buFontTx/>
              <a:buChar char="-"/>
            </a:pPr>
            <a:r>
              <a:rPr lang="en-US" dirty="0" err="1" smtClean="0"/>
              <a:t>Moguća</a:t>
            </a:r>
            <a:r>
              <a:rPr lang="en-US" dirty="0" smtClean="0"/>
              <a:t> je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upotreba</a:t>
            </a:r>
            <a:r>
              <a:rPr lang="en-US" dirty="0" smtClean="0"/>
              <a:t> </a:t>
            </a:r>
            <a:r>
              <a:rPr lang="en-US" dirty="0" err="1" smtClean="0"/>
              <a:t>dodatnog</a:t>
            </a:r>
            <a:r>
              <a:rPr lang="en-US" dirty="0" smtClean="0"/>
              <a:t> </a:t>
            </a:r>
            <a:r>
              <a:rPr lang="en-US" dirty="0" err="1" smtClean="0"/>
              <a:t>materijala</a:t>
            </a:r>
            <a:r>
              <a:rPr lang="en-US" dirty="0" smtClean="0"/>
              <a:t> </a:t>
            </a:r>
            <a:r>
              <a:rPr lang="en-US" dirty="0" err="1" smtClean="0"/>
              <a:t>čija</a:t>
            </a:r>
            <a:r>
              <a:rPr lang="en-US" dirty="0" smtClean="0"/>
              <a:t> je </a:t>
            </a:r>
            <a:r>
              <a:rPr lang="en-US" dirty="0" err="1" smtClean="0"/>
              <a:t>temperatura</a:t>
            </a:r>
            <a:r>
              <a:rPr lang="en-US" dirty="0" smtClean="0"/>
              <a:t> </a:t>
            </a:r>
            <a:r>
              <a:rPr lang="en-US" dirty="0" err="1" smtClean="0"/>
              <a:t>topljenja</a:t>
            </a:r>
            <a:r>
              <a:rPr lang="en-US" dirty="0" smtClean="0"/>
              <a:t> </a:t>
            </a:r>
            <a:r>
              <a:rPr lang="en-US" dirty="0" err="1" smtClean="0"/>
              <a:t>niža</a:t>
            </a:r>
            <a:r>
              <a:rPr lang="en-US" dirty="0" smtClean="0"/>
              <a:t> – time </a:t>
            </a:r>
            <a:r>
              <a:rPr lang="en-US" dirty="0" err="1" smtClean="0"/>
              <a:t>šav</a:t>
            </a:r>
            <a:r>
              <a:rPr lang="en-US" dirty="0" smtClean="0"/>
              <a:t> </a:t>
            </a:r>
            <a:r>
              <a:rPr lang="en-US" dirty="0" err="1" smtClean="0"/>
              <a:t>ostaje</a:t>
            </a:r>
            <a:r>
              <a:rPr lang="en-US" dirty="0" smtClean="0"/>
              <a:t> </a:t>
            </a:r>
            <a:r>
              <a:rPr lang="en-US" dirty="0" err="1" smtClean="0"/>
              <a:t>tečan</a:t>
            </a:r>
            <a:r>
              <a:rPr lang="en-US" dirty="0" err="1" smtClean="0"/>
              <a:t>-</a:t>
            </a:r>
            <a:r>
              <a:rPr lang="en-US" dirty="0" err="1" smtClean="0"/>
              <a:t>kasnije</a:t>
            </a:r>
            <a:r>
              <a:rPr lang="en-US" dirty="0" smtClean="0"/>
              <a:t> </a:t>
            </a:r>
            <a:r>
              <a:rPr lang="en-US" dirty="0" err="1" smtClean="0"/>
              <a:t>plastičan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kada</a:t>
            </a:r>
            <a:r>
              <a:rPr lang="en-US" dirty="0" smtClean="0"/>
              <a:t> je </a:t>
            </a:r>
            <a:r>
              <a:rPr lang="en-US" dirty="0" err="1" smtClean="0"/>
              <a:t>osnovni</a:t>
            </a:r>
            <a:r>
              <a:rPr lang="en-US" dirty="0" smtClean="0"/>
              <a:t> </a:t>
            </a:r>
            <a:r>
              <a:rPr lang="en-US" dirty="0" err="1" smtClean="0"/>
              <a:t>materijal</a:t>
            </a:r>
            <a:r>
              <a:rPr lang="en-US" dirty="0" smtClean="0"/>
              <a:t> </a:t>
            </a:r>
            <a:r>
              <a:rPr lang="en-US" dirty="0" err="1" smtClean="0"/>
              <a:t>očvrsnuo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-  </a:t>
            </a:r>
            <a:r>
              <a:rPr lang="en-US" dirty="0" err="1" smtClean="0"/>
              <a:t>Predgrevanje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temperaturu</a:t>
            </a:r>
            <a:r>
              <a:rPr lang="en-US" dirty="0" smtClean="0"/>
              <a:t> 250-300</a:t>
            </a:r>
            <a:r>
              <a:rPr lang="en-US" baseline="30000" dirty="0" smtClean="0"/>
              <a:t>o</a:t>
            </a:r>
            <a:r>
              <a:rPr lang="en-US" dirty="0" smtClean="0"/>
              <a:t>C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sprečavanje</a:t>
            </a:r>
            <a:r>
              <a:rPr lang="en-US" dirty="0" smtClean="0"/>
              <a:t> </a:t>
            </a:r>
            <a:r>
              <a:rPr lang="en-US" dirty="0" err="1" smtClean="0"/>
              <a:t>pojave</a:t>
            </a:r>
            <a:r>
              <a:rPr lang="en-US" dirty="0" smtClean="0"/>
              <a:t> </a:t>
            </a:r>
            <a:r>
              <a:rPr lang="en-US" dirty="0" err="1" smtClean="0"/>
              <a:t>vrućih</a:t>
            </a:r>
            <a:r>
              <a:rPr lang="en-US" dirty="0" smtClean="0"/>
              <a:t> </a:t>
            </a:r>
            <a:r>
              <a:rPr lang="en-US" dirty="0" err="1" smtClean="0"/>
              <a:t>prslina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Žarenje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smanjenje</a:t>
            </a:r>
            <a:r>
              <a:rPr lang="en-US" dirty="0" smtClean="0"/>
              <a:t> </a:t>
            </a:r>
            <a:r>
              <a:rPr lang="en-US" dirty="0" err="1" smtClean="0"/>
              <a:t>zaostalih</a:t>
            </a:r>
            <a:r>
              <a:rPr lang="en-US" dirty="0" smtClean="0"/>
              <a:t> </a:t>
            </a:r>
            <a:r>
              <a:rPr lang="en-US" dirty="0" err="1" smtClean="0"/>
              <a:t>napona</a:t>
            </a:r>
            <a:r>
              <a:rPr lang="en-US" dirty="0" smtClean="0"/>
              <a:t> je </a:t>
            </a:r>
            <a:r>
              <a:rPr lang="en-US" dirty="0" err="1" smtClean="0"/>
              <a:t>poželjno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 - </a:t>
            </a:r>
            <a:r>
              <a:rPr lang="en-US" dirty="0" err="1" smtClean="0"/>
              <a:t>Teško</a:t>
            </a:r>
            <a:r>
              <a:rPr lang="en-US" dirty="0" smtClean="0"/>
              <a:t> </a:t>
            </a:r>
            <a:r>
              <a:rPr lang="en-US" dirty="0" err="1" smtClean="0"/>
              <a:t>zavarljiv</a:t>
            </a:r>
            <a:r>
              <a:rPr lang="en-US" dirty="0" smtClean="0"/>
              <a:t> metal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drugim</a:t>
            </a:r>
            <a:r>
              <a:rPr lang="en-US" dirty="0" smtClean="0"/>
              <a:t> </a:t>
            </a:r>
            <a:r>
              <a:rPr lang="en-US" dirty="0" err="1" smtClean="0"/>
              <a:t>metalima</a:t>
            </a:r>
            <a:r>
              <a:rPr lang="en-US" dirty="0" smtClean="0"/>
              <a:t> </a:t>
            </a:r>
            <a:r>
              <a:rPr lang="en-US" dirty="0" err="1" smtClean="0"/>
              <a:t>zbog</a:t>
            </a:r>
            <a:r>
              <a:rPr lang="en-US" dirty="0" smtClean="0"/>
              <a:t> </a:t>
            </a:r>
            <a:r>
              <a:rPr lang="en-US" dirty="0" err="1" smtClean="0"/>
              <a:t>pojave</a:t>
            </a:r>
            <a:r>
              <a:rPr lang="en-US" dirty="0" smtClean="0"/>
              <a:t> </a:t>
            </a:r>
            <a:r>
              <a:rPr lang="en-US" dirty="0" err="1" smtClean="0"/>
              <a:t>krtih</a:t>
            </a:r>
            <a:r>
              <a:rPr lang="en-US" dirty="0" smtClean="0"/>
              <a:t> </a:t>
            </a:r>
            <a:r>
              <a:rPr lang="en-US" dirty="0" err="1" smtClean="0"/>
              <a:t>intermetalnih</a:t>
            </a:r>
            <a:r>
              <a:rPr lang="en-US" dirty="0" smtClean="0"/>
              <a:t> </a:t>
            </a:r>
            <a:r>
              <a:rPr lang="en-US" dirty="0" err="1" smtClean="0"/>
              <a:t>jedinjenja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Mere </a:t>
            </a:r>
            <a:r>
              <a:rPr lang="en-US" dirty="0" err="1" smtClean="0"/>
              <a:t>predostrožnosti</a:t>
            </a:r>
            <a:r>
              <a:rPr lang="en-US" dirty="0" smtClean="0"/>
              <a:t>: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-  </a:t>
            </a:r>
            <a:r>
              <a:rPr lang="en-US" dirty="0" smtClean="0"/>
              <a:t> </a:t>
            </a:r>
            <a:r>
              <a:rPr lang="en-US" dirty="0" err="1" smtClean="0"/>
              <a:t>Posebna</a:t>
            </a:r>
            <a:r>
              <a:rPr lang="en-US" dirty="0" smtClean="0"/>
              <a:t> </a:t>
            </a:r>
            <a:r>
              <a:rPr lang="en-US" dirty="0" err="1" smtClean="0"/>
              <a:t>pažnja</a:t>
            </a:r>
            <a:r>
              <a:rPr lang="en-US" dirty="0" smtClean="0"/>
              <a:t> </a:t>
            </a:r>
            <a:r>
              <a:rPr lang="en-US" dirty="0" err="1" smtClean="0"/>
              <a:t>mora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se </a:t>
            </a:r>
            <a:r>
              <a:rPr lang="en-US" dirty="0" err="1" smtClean="0"/>
              <a:t>posveti</a:t>
            </a:r>
            <a:r>
              <a:rPr lang="en-US" dirty="0" smtClean="0"/>
              <a:t> </a:t>
            </a:r>
            <a:r>
              <a:rPr lang="en-US" dirty="0" err="1" smtClean="0"/>
              <a:t>zaštiti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požara</a:t>
            </a:r>
            <a:r>
              <a:rPr lang="en-US" dirty="0" smtClean="0"/>
              <a:t>, </a:t>
            </a:r>
            <a:r>
              <a:rPr lang="en-US" dirty="0" err="1" smtClean="0"/>
              <a:t>posebno</a:t>
            </a:r>
            <a:r>
              <a:rPr lang="en-US" dirty="0" smtClean="0"/>
              <a:t> </a:t>
            </a:r>
            <a:r>
              <a:rPr lang="en-US" dirty="0" err="1" smtClean="0"/>
              <a:t>kod</a:t>
            </a:r>
            <a:r>
              <a:rPr lang="en-US" dirty="0" smtClean="0"/>
              <a:t> </a:t>
            </a:r>
            <a:r>
              <a:rPr lang="en-US" dirty="0" err="1" smtClean="0"/>
              <a:t>legura</a:t>
            </a:r>
            <a:r>
              <a:rPr lang="en-US" dirty="0" smtClean="0"/>
              <a:t> </a:t>
            </a:r>
            <a:r>
              <a:rPr lang="en-US" dirty="0" err="1" smtClean="0"/>
              <a:t>bliskih</a:t>
            </a:r>
            <a:r>
              <a:rPr lang="en-US" dirty="0" smtClean="0"/>
              <a:t> </a:t>
            </a:r>
            <a:r>
              <a:rPr lang="en-US" dirty="0" err="1" smtClean="0"/>
              <a:t>tehnički</a:t>
            </a:r>
            <a:r>
              <a:rPr lang="en-US" dirty="0" smtClean="0"/>
              <a:t> </a:t>
            </a:r>
            <a:r>
              <a:rPr lang="en-US" dirty="0" err="1" smtClean="0"/>
              <a:t>čistom</a:t>
            </a:r>
            <a:r>
              <a:rPr lang="en-US" dirty="0" smtClean="0"/>
              <a:t> </a:t>
            </a:r>
            <a:r>
              <a:rPr lang="en-US" dirty="0" smtClean="0"/>
              <a:t>Mg.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Požar</a:t>
            </a:r>
            <a:r>
              <a:rPr lang="en-US" dirty="0" smtClean="0"/>
              <a:t> ne </a:t>
            </a:r>
            <a:r>
              <a:rPr lang="en-US" dirty="0" err="1" smtClean="0"/>
              <a:t>sme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se </a:t>
            </a:r>
            <a:r>
              <a:rPr lang="en-US" dirty="0" err="1" smtClean="0"/>
              <a:t>gasi</a:t>
            </a:r>
            <a:r>
              <a:rPr lang="en-US" dirty="0" smtClean="0"/>
              <a:t> </a:t>
            </a:r>
            <a:r>
              <a:rPr lang="en-US" dirty="0" err="1" smtClean="0"/>
              <a:t>vodom</a:t>
            </a:r>
            <a:r>
              <a:rPr lang="en-US" dirty="0" smtClean="0"/>
              <a:t>:</a:t>
            </a:r>
          </a:p>
          <a:p>
            <a:pPr algn="ctr">
              <a:buNone/>
            </a:pPr>
            <a:r>
              <a:rPr lang="pt-BR" dirty="0" smtClean="0"/>
              <a:t>Mg + 2H</a:t>
            </a:r>
            <a:r>
              <a:rPr lang="pt-BR" baseline="-25000" dirty="0" smtClean="0"/>
              <a:t>2</a:t>
            </a:r>
            <a:r>
              <a:rPr lang="pt-BR" dirty="0" smtClean="0"/>
              <a:t>O → Mg(OH)</a:t>
            </a:r>
            <a:r>
              <a:rPr lang="pt-BR" baseline="-25000" dirty="0" smtClean="0"/>
              <a:t>2</a:t>
            </a:r>
            <a:r>
              <a:rPr lang="pt-BR" dirty="0" smtClean="0"/>
              <a:t> + H</a:t>
            </a:r>
            <a:r>
              <a:rPr lang="pt-BR" baseline="-25000" dirty="0" smtClean="0"/>
              <a:t>2 </a:t>
            </a:r>
            <a:r>
              <a:rPr lang="pt-BR" dirty="0" smtClean="0"/>
              <a:t>(vodonik intenzivira požar!!!)</a:t>
            </a:r>
          </a:p>
          <a:p>
            <a:pPr>
              <a:buFontTx/>
              <a:buChar char="-"/>
            </a:pPr>
            <a:r>
              <a:rPr lang="en-US" dirty="0" err="1" smtClean="0"/>
              <a:t>Požar</a:t>
            </a:r>
            <a:r>
              <a:rPr lang="en-US" dirty="0" smtClean="0"/>
              <a:t> ne </a:t>
            </a:r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se </a:t>
            </a:r>
            <a:r>
              <a:rPr lang="en-US" dirty="0" err="1" smtClean="0"/>
              <a:t>gasi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CO</a:t>
            </a:r>
            <a:r>
              <a:rPr lang="en-US" baseline="-25000" dirty="0" smtClean="0"/>
              <a:t>2</a:t>
            </a:r>
            <a:r>
              <a:rPr lang="en-US" dirty="0" smtClean="0"/>
              <a:t>:</a:t>
            </a:r>
          </a:p>
          <a:p>
            <a:pPr algn="ctr">
              <a:buNone/>
            </a:pPr>
            <a:r>
              <a:rPr lang="en-US" dirty="0" smtClean="0"/>
              <a:t>2 Mg + CO</a:t>
            </a:r>
            <a:r>
              <a:rPr lang="en-US" baseline="-25000" dirty="0" smtClean="0"/>
              <a:t>2</a:t>
            </a:r>
            <a:r>
              <a:rPr lang="en-US" dirty="0" smtClean="0"/>
              <a:t> → 2 </a:t>
            </a:r>
            <a:r>
              <a:rPr lang="en-US" dirty="0" err="1" smtClean="0"/>
              <a:t>MgO</a:t>
            </a:r>
            <a:r>
              <a:rPr lang="en-US" dirty="0" smtClean="0"/>
              <a:t> + </a:t>
            </a:r>
            <a:r>
              <a:rPr lang="en-US" dirty="0" smtClean="0"/>
              <a:t>C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-   </a:t>
            </a:r>
            <a:r>
              <a:rPr lang="en-US" dirty="0" err="1" smtClean="0"/>
              <a:t>Požar</a:t>
            </a:r>
            <a:r>
              <a:rPr lang="en-US" dirty="0" smtClean="0"/>
              <a:t> </a:t>
            </a:r>
            <a:r>
              <a:rPr lang="en-US" dirty="0" err="1" smtClean="0"/>
              <a:t>sme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se </a:t>
            </a:r>
            <a:r>
              <a:rPr lang="en-US" dirty="0" err="1" smtClean="0"/>
              <a:t>gasi</a:t>
            </a:r>
            <a:r>
              <a:rPr lang="en-US" dirty="0" smtClean="0"/>
              <a:t> </a:t>
            </a:r>
            <a:r>
              <a:rPr lang="en-US" dirty="0" err="1" smtClean="0"/>
              <a:t>peskom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uređajima</a:t>
            </a:r>
            <a:r>
              <a:rPr lang="en-US" dirty="0" smtClean="0"/>
              <a:t> </a:t>
            </a:r>
            <a:r>
              <a:rPr lang="en-US" dirty="0" err="1" smtClean="0"/>
              <a:t>klase</a:t>
            </a:r>
            <a:r>
              <a:rPr lang="en-US" dirty="0" smtClean="0"/>
              <a:t> D (</a:t>
            </a:r>
            <a:r>
              <a:rPr lang="en-US" dirty="0" err="1" smtClean="0"/>
              <a:t>NaCl</a:t>
            </a:r>
            <a:r>
              <a:rPr lang="en-US" dirty="0" smtClean="0"/>
              <a:t>, </a:t>
            </a:r>
            <a:r>
              <a:rPr lang="en-US" dirty="0" err="1" smtClean="0"/>
              <a:t>grafit</a:t>
            </a:r>
            <a:r>
              <a:rPr lang="en-US" dirty="0" smtClean="0"/>
              <a:t>, Cu, Na</a:t>
            </a:r>
            <a:r>
              <a:rPr lang="en-US" baseline="-25000" dirty="0" smtClean="0"/>
              <a:t>2</a:t>
            </a:r>
            <a:r>
              <a:rPr lang="en-US" dirty="0" smtClean="0"/>
              <a:t>CO</a:t>
            </a:r>
            <a:r>
              <a:rPr lang="en-US" baseline="-25000" dirty="0" smtClean="0"/>
              <a:t>3</a:t>
            </a:r>
            <a:r>
              <a:rPr lang="en-US" dirty="0" smtClean="0"/>
              <a:t>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TIG/MIG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Sa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bez</a:t>
            </a:r>
            <a:r>
              <a:rPr lang="en-US" dirty="0" smtClean="0"/>
              <a:t> </a:t>
            </a:r>
            <a:r>
              <a:rPr lang="en-US" dirty="0" err="1" smtClean="0"/>
              <a:t>dodatnog</a:t>
            </a:r>
            <a:r>
              <a:rPr lang="en-US" dirty="0" smtClean="0"/>
              <a:t> </a:t>
            </a:r>
            <a:r>
              <a:rPr lang="en-US" dirty="0" err="1" smtClean="0"/>
              <a:t>materijala</a:t>
            </a:r>
            <a:endParaRPr lang="en-US" dirty="0" smtClean="0"/>
          </a:p>
          <a:p>
            <a:r>
              <a:rPr lang="en-US" dirty="0" err="1" smtClean="0"/>
              <a:t>Obratiti</a:t>
            </a:r>
            <a:r>
              <a:rPr lang="en-US" dirty="0" smtClean="0"/>
              <a:t> </a:t>
            </a:r>
            <a:r>
              <a:rPr lang="en-US" dirty="0" err="1" smtClean="0"/>
              <a:t>pažnju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unos</a:t>
            </a:r>
            <a:r>
              <a:rPr lang="en-US" dirty="0" smtClean="0"/>
              <a:t> </a:t>
            </a:r>
            <a:r>
              <a:rPr lang="en-US" dirty="0" err="1" smtClean="0"/>
              <a:t>toplote</a:t>
            </a:r>
            <a:r>
              <a:rPr lang="en-US" dirty="0" smtClean="0"/>
              <a:t> – ne </a:t>
            </a:r>
            <a:r>
              <a:rPr lang="en-US" dirty="0" err="1" smtClean="0"/>
              <a:t>sme</a:t>
            </a:r>
            <a:r>
              <a:rPr lang="en-US" dirty="0" smtClean="0"/>
              <a:t> </a:t>
            </a:r>
            <a:r>
              <a:rPr lang="en-US" dirty="0" err="1" smtClean="0"/>
              <a:t>prevelik</a:t>
            </a:r>
            <a:r>
              <a:rPr lang="en-US" dirty="0" smtClean="0"/>
              <a:t>, </a:t>
            </a:r>
            <a:r>
              <a:rPr lang="en-US" dirty="0" err="1" smtClean="0"/>
              <a:t>oko</a:t>
            </a:r>
            <a:r>
              <a:rPr lang="en-US" dirty="0" smtClean="0"/>
              <a:t> 2/3 u </a:t>
            </a:r>
            <a:r>
              <a:rPr lang="en-US" dirty="0" err="1" smtClean="0"/>
              <a:t>odnosu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Al</a:t>
            </a:r>
          </a:p>
          <a:p>
            <a:r>
              <a:rPr lang="en-US" dirty="0" err="1" smtClean="0"/>
              <a:t>Obično</a:t>
            </a:r>
            <a:r>
              <a:rPr lang="en-US" dirty="0" smtClean="0"/>
              <a:t> se </a:t>
            </a:r>
            <a:r>
              <a:rPr lang="en-US" dirty="0" err="1" smtClean="0"/>
              <a:t>koristi</a:t>
            </a:r>
            <a:r>
              <a:rPr lang="en-US" dirty="0" smtClean="0"/>
              <a:t> </a:t>
            </a:r>
            <a:r>
              <a:rPr lang="en-US" dirty="0" err="1" smtClean="0"/>
              <a:t>Ar</a:t>
            </a:r>
            <a:r>
              <a:rPr lang="en-US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atmosfera</a:t>
            </a:r>
            <a:endParaRPr lang="en-US" dirty="0" smtClean="0"/>
          </a:p>
          <a:p>
            <a:r>
              <a:rPr lang="en-US" dirty="0" err="1" smtClean="0"/>
              <a:t>Koristi</a:t>
            </a:r>
            <a:r>
              <a:rPr lang="en-US" dirty="0" smtClean="0"/>
              <a:t> se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specifičan</a:t>
            </a:r>
            <a:r>
              <a:rPr lang="en-US" dirty="0" smtClean="0"/>
              <a:t> </a:t>
            </a:r>
            <a:r>
              <a:rPr lang="en-US" dirty="0" err="1" smtClean="0"/>
              <a:t>postupak</a:t>
            </a:r>
            <a:r>
              <a:rPr lang="en-US" dirty="0" smtClean="0"/>
              <a:t> TIG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topiteljem</a:t>
            </a:r>
            <a:r>
              <a:rPr lang="en-US" dirty="0" smtClean="0"/>
              <a:t>, </a:t>
            </a:r>
            <a:r>
              <a:rPr lang="en-US" dirty="0" err="1" smtClean="0"/>
              <a:t>čime</a:t>
            </a:r>
            <a:r>
              <a:rPr lang="en-US" dirty="0" smtClean="0"/>
              <a:t> se </a:t>
            </a:r>
            <a:r>
              <a:rPr lang="en-US" dirty="0" err="1" smtClean="0"/>
              <a:t>približno</a:t>
            </a:r>
            <a:r>
              <a:rPr lang="en-US" dirty="0" smtClean="0"/>
              <a:t> </a:t>
            </a:r>
            <a:r>
              <a:rPr lang="en-US" dirty="0" err="1" smtClean="0"/>
              <a:t>dva</a:t>
            </a:r>
            <a:r>
              <a:rPr lang="en-US" dirty="0" smtClean="0"/>
              <a:t> </a:t>
            </a:r>
            <a:r>
              <a:rPr lang="en-US" dirty="0" err="1" smtClean="0"/>
              <a:t>puta</a:t>
            </a:r>
            <a:r>
              <a:rPr lang="en-US" dirty="0" smtClean="0"/>
              <a:t> </a:t>
            </a:r>
            <a:r>
              <a:rPr lang="en-US" dirty="0" err="1" smtClean="0"/>
              <a:t>povećava</a:t>
            </a:r>
            <a:r>
              <a:rPr lang="en-US" dirty="0" smtClean="0"/>
              <a:t> </a:t>
            </a:r>
            <a:r>
              <a:rPr lang="en-US" dirty="0" err="1" smtClean="0"/>
              <a:t>debljina</a:t>
            </a:r>
            <a:r>
              <a:rPr lang="en-US" dirty="0" smtClean="0"/>
              <a:t> </a:t>
            </a:r>
            <a:r>
              <a:rPr lang="en-US" dirty="0" err="1" smtClean="0"/>
              <a:t>materijala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se </a:t>
            </a:r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 err="1" smtClean="0"/>
              <a:t>zavariti</a:t>
            </a:r>
            <a:r>
              <a:rPr lang="en-US" dirty="0" smtClean="0"/>
              <a:t> (</a:t>
            </a:r>
            <a:r>
              <a:rPr lang="en-US" dirty="0" err="1" smtClean="0"/>
              <a:t>zamena</a:t>
            </a:r>
            <a:r>
              <a:rPr lang="en-US" dirty="0" smtClean="0"/>
              <a:t> V </a:t>
            </a:r>
            <a:r>
              <a:rPr lang="en-US" dirty="0" err="1" smtClean="0"/>
              <a:t>šava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I), </a:t>
            </a:r>
            <a:r>
              <a:rPr lang="en-US" dirty="0" err="1" smtClean="0"/>
              <a:t>brže</a:t>
            </a:r>
            <a:r>
              <a:rPr lang="en-US" dirty="0" smtClean="0"/>
              <a:t> </a:t>
            </a:r>
            <a:r>
              <a:rPr lang="en-US" dirty="0" err="1" smtClean="0"/>
              <a:t>izvođenje</a:t>
            </a:r>
            <a:r>
              <a:rPr lang="en-US" dirty="0" smtClean="0"/>
              <a:t>, </a:t>
            </a:r>
            <a:r>
              <a:rPr lang="en-US" dirty="0" err="1" smtClean="0"/>
              <a:t>manji</a:t>
            </a:r>
            <a:r>
              <a:rPr lang="en-US" dirty="0" smtClean="0"/>
              <a:t> </a:t>
            </a:r>
            <a:r>
              <a:rPr lang="en-US" dirty="0" err="1" smtClean="0"/>
              <a:t>troškovi</a:t>
            </a:r>
            <a:r>
              <a:rPr lang="en-US" dirty="0" smtClean="0"/>
              <a:t>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Zavarivanje</a:t>
            </a:r>
            <a:r>
              <a:rPr lang="en-US" dirty="0" smtClean="0"/>
              <a:t> </a:t>
            </a:r>
            <a:r>
              <a:rPr lang="en-US" dirty="0" err="1" smtClean="0"/>
              <a:t>laserom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Vrhunski</a:t>
            </a:r>
            <a:r>
              <a:rPr lang="en-US" dirty="0" smtClean="0"/>
              <a:t> </a:t>
            </a:r>
            <a:r>
              <a:rPr lang="en-US" dirty="0" err="1" smtClean="0"/>
              <a:t>kvalitet</a:t>
            </a:r>
            <a:endParaRPr lang="en-US" dirty="0" smtClean="0"/>
          </a:p>
          <a:p>
            <a:r>
              <a:rPr lang="en-US" dirty="0" err="1" smtClean="0"/>
              <a:t>Uzan</a:t>
            </a:r>
            <a:r>
              <a:rPr lang="en-US" dirty="0" smtClean="0"/>
              <a:t> ZUT</a:t>
            </a:r>
          </a:p>
          <a:p>
            <a:r>
              <a:rPr lang="en-US" dirty="0" smtClean="0"/>
              <a:t>Male </a:t>
            </a:r>
            <a:r>
              <a:rPr lang="en-US" dirty="0" err="1" smtClean="0"/>
              <a:t>deformacije</a:t>
            </a:r>
            <a:endParaRPr lang="en-US" dirty="0" smtClean="0"/>
          </a:p>
          <a:p>
            <a:r>
              <a:rPr lang="en-US" dirty="0" err="1" smtClean="0"/>
              <a:t>Za</a:t>
            </a:r>
            <a:r>
              <a:rPr lang="en-US" dirty="0" smtClean="0"/>
              <a:t> male </a:t>
            </a:r>
            <a:r>
              <a:rPr lang="en-US" dirty="0" err="1" smtClean="0"/>
              <a:t>debljine</a:t>
            </a:r>
            <a:endParaRPr lang="en-US" dirty="0" smtClean="0"/>
          </a:p>
          <a:p>
            <a:r>
              <a:rPr lang="en-US" dirty="0" err="1" smtClean="0"/>
              <a:t>Skup</a:t>
            </a:r>
            <a:r>
              <a:rPr lang="en-US" dirty="0" smtClean="0"/>
              <a:t> </a:t>
            </a:r>
            <a:r>
              <a:rPr lang="en-US" dirty="0" err="1" smtClean="0"/>
              <a:t>postupak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l="23426" t="25000" r="26794" b="9375"/>
          <a:stretch>
            <a:fillRect/>
          </a:stretch>
        </p:blipFill>
        <p:spPr bwMode="auto">
          <a:xfrm>
            <a:off x="3886200" y="2961042"/>
            <a:ext cx="5257800" cy="3896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1234</TotalTime>
  <Words>1083</Words>
  <Application>Microsoft Office PowerPoint</Application>
  <PresentationFormat>On-screen Show (4:3)</PresentationFormat>
  <Paragraphs>132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Tehnologija spajanja savremenih materijala</vt:lpstr>
      <vt:lpstr>Zavarljivost magnezijuma, titana i njihovih legura</vt:lpstr>
      <vt:lpstr>Zavarljivost magnezijuma i legura magnezijuma</vt:lpstr>
      <vt:lpstr>Slide 4</vt:lpstr>
      <vt:lpstr>Slide 5</vt:lpstr>
      <vt:lpstr>Slide 6</vt:lpstr>
      <vt:lpstr>Slide 7</vt:lpstr>
      <vt:lpstr>TIG/MIG</vt:lpstr>
      <vt:lpstr>Zavarivanje laserom</vt:lpstr>
      <vt:lpstr>TIG/laser (LATIG)</vt:lpstr>
      <vt:lpstr>Tačkasto elektrootporno zavarivanje</vt:lpstr>
      <vt:lpstr>Slide 12</vt:lpstr>
      <vt:lpstr>Slide 13</vt:lpstr>
      <vt:lpstr>Zavarljivost titana i legura titana</vt:lpstr>
      <vt:lpstr>Slide 15</vt:lpstr>
      <vt:lpstr>Slide 16</vt:lpstr>
      <vt:lpstr>Slide 17</vt:lpstr>
      <vt:lpstr>TIG/MIG</vt:lpstr>
      <vt:lpstr>Zavarivanje elektronskim snopom</vt:lpstr>
      <vt:lpstr>Zavarivanje plazmom</vt:lpstr>
      <vt:lpstr>Zavarivanje difuzijom</vt:lpstr>
      <vt:lpstr>Slide 22</vt:lpstr>
      <vt:lpstr>Elektrootporno zavarivanje</vt:lpstr>
      <vt:lpstr>Hvala na pažnji!</vt:lpstr>
    </vt:vector>
  </TitlesOfParts>
  <Company>Corona Computers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Tehnologija spajanja savremenih materijala</dc:title>
  <dc:creator>Korisnik</dc:creator>
  <cp:lastModifiedBy>sebastijan</cp:lastModifiedBy>
  <cp:revision>123</cp:revision>
  <dcterms:created xsi:type="dcterms:W3CDTF">2012-10-20T20:51:29Z</dcterms:created>
  <dcterms:modified xsi:type="dcterms:W3CDTF">2012-11-22T07:51:37Z</dcterms:modified>
</cp:coreProperties>
</file>